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81" r:id="rId4"/>
    <p:sldId id="279" r:id="rId5"/>
    <p:sldId id="263" r:id="rId6"/>
    <p:sldId id="257" r:id="rId7"/>
    <p:sldId id="270" r:id="rId8"/>
    <p:sldId id="284" r:id="rId9"/>
    <p:sldId id="282" r:id="rId10"/>
    <p:sldId id="275" r:id="rId11"/>
    <p:sldId id="259" r:id="rId12"/>
    <p:sldId id="269" r:id="rId13"/>
    <p:sldId id="287" r:id="rId14"/>
    <p:sldId id="266" r:id="rId15"/>
    <p:sldId id="285" r:id="rId16"/>
    <p:sldId id="283" r:id="rId17"/>
    <p:sldId id="286" r:id="rId18"/>
    <p:sldId id="280" r:id="rId19"/>
    <p:sldId id="267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EAEAEA"/>
    <a:srgbClr val="FDFDFD"/>
    <a:srgbClr val="ECF9E7"/>
    <a:srgbClr val="04530E"/>
    <a:srgbClr val="FFFFCC"/>
    <a:srgbClr val="FFCC66"/>
    <a:srgbClr val="2E8410"/>
    <a:srgbClr val="CDCDCD"/>
    <a:srgbClr val="266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D8DA7-56FA-7F15-F051-973FA7F7A685}" v="554" dt="2025-02-04T12:46:44.680"/>
    <p1510:client id="{AAB60F05-908B-4991-968D-3A428BB91E9C}" v="39" dt="2025-02-03T09:03:03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5046" autoAdjust="0"/>
  </p:normalViewPr>
  <p:slideViewPr>
    <p:cSldViewPr snapToGrid="0">
      <p:cViewPr varScale="1">
        <p:scale>
          <a:sx n="106" d="100"/>
          <a:sy n="106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66FB-8CA6-48A1-8703-1D2078D1A642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2CE2-1584-4BC8-85AD-B91CB1C5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6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7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06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1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4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B710-5867-060C-70E0-36B4845D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11EB4-555F-97D3-D7B0-0E437EA4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7D-CF7A-9229-013D-EE33D18F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08CCD-9AF1-6DE7-D71C-E3008803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AAE49-0613-41B5-50A0-401743EC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HGPMinchoE" panose="02020800000000000000" pitchFamily="18" charset="-128"/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62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8CF4-CF03-CBA8-6BF7-551B50AB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1E66D-8C70-C5AD-EE1C-5A627411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A9CEF-DA8A-392E-B844-A1E2CFBE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019B-D210-1F3B-A690-9F08F0CD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559C-F46D-C3CD-6C79-A240F62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D2922-4C27-A52F-72BC-4DFCAE7A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A0BB1-FE36-046D-3931-E1875D28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BE41D-ECEE-7873-4230-99A0C546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E6A8C-9BB7-13F5-244C-D1C3A61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858AE-E564-3501-3FD6-F505085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98B-162D-56FD-B413-AE548CAC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8C27F-02CB-CFBE-F497-66F7D62F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0C16A-285C-AD52-EA82-46C9F66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8410-132F-5DB5-288D-72DA26FE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F26C5-80CE-38D5-6507-68F227AC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7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6A6A7-1AE8-212B-AA76-D8B46755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92167-6360-BC49-8DD8-A7D8FBB8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02C9-8F87-6047-0DBA-FB5D7FB1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9EC7D-1FE8-513E-10C1-5C8D6914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7E0A9-DC14-1008-EACE-3FD59E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FBE1-94EC-B4F0-0D60-42DD7ED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481F6-EC5F-05AA-FDD7-A1227516D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FE2B4-E86F-ED03-328D-ED15B22A3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7148A-7214-6883-89D4-1D37BFD8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660DB-B01A-1746-25AB-A3C2FBB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ED77A-EF59-8306-BE2D-8078196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8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4851-E67E-9CBB-D468-35F295D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02A46-0392-DB59-54FD-85067CFC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B9B6-5452-24BE-25F3-9FCB6BF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8FB9-2EE3-55A1-0DAC-E1419E15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787A3-E5E8-4CAF-96FD-5BE0E791A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A924F9-2BF3-08FD-F808-3AA270AC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E14A2-AE2F-1020-3E05-70A2B284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E8140-76C7-791A-E6E9-8D0DA4F5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72B5-9B1D-9855-C114-E0F50684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A1845-9DF5-680F-D388-140DD46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5C228-C58B-9E5C-6205-810306B5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EF26A-48ED-5E24-6594-A8FC0EE6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7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A3D1A-3331-0637-4286-584F904F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A9C44-E577-BCFA-7FC9-4E0FFC4D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AC51A-D5CE-FD84-44DF-73D0525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644F-05DB-0842-CCEB-B63402F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F98CC-AF10-4544-4CC2-ACA910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E572-F9D3-C21B-A5C9-68196D57C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9851B-15D6-C52E-203C-4109F35E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8F8950-637F-C98D-9275-EF78839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BE254-238F-B5AE-CA98-7ACEB1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A9CFE-A194-6348-DDE8-B0A557C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A4ACC-AC0D-549D-ADD5-DE6471CC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01995-5496-5133-B3A2-AC0C07EA6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D6951-4A60-41FF-87F1-50919932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60B32-DC3F-F68C-E04E-BB152A41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858CD-3003-C3EA-6C1C-A9B0D92C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EE948-EA2E-5DF5-E0AB-3ACC74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4C0F3-7C9D-4CD0-B520-16894D8A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8593-316A-9FB8-6E90-A73E6D3F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1F96A-2A44-4995-BE4D-BA8405A17740}" type="datetimeFigureOut">
              <a:rPr lang="ko-KR" altLang="en-US" smtClean="0"/>
              <a:t>2025. 3. 10.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9929-E1C3-14E1-5B28-F9FF92300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MinchoE" panose="02020800000000000000" pitchFamily="18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E8D3E-A010-C3EC-2F1D-7876CA53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hmad.lotfi%7d@ntu.ac.u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66802-78E9-CBAC-8A90-1275C3BB0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49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캡스톤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Ⅰ</a:t>
            </a:r>
            <a:b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 발표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0D915B8-6F3B-70BA-398A-70BB2EC56438}"/>
              </a:ext>
            </a:extLst>
          </p:cNvPr>
          <p:cNvSpPr txBox="1">
            <a:spLocks/>
          </p:cNvSpPr>
          <p:nvPr/>
        </p:nvSpPr>
        <p:spPr>
          <a:xfrm>
            <a:off x="1524000" y="3386940"/>
            <a:ext cx="9144000" cy="108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2025.03.12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37A65B-C89F-024C-8D88-0691CB377FF1}"/>
              </a:ext>
            </a:extLst>
          </p:cNvPr>
          <p:cNvSpPr/>
          <p:nvPr/>
        </p:nvSpPr>
        <p:spPr>
          <a:xfrm rot="-1665925">
            <a:off x="5751624" y="1189903"/>
            <a:ext cx="8816520" cy="7598806"/>
          </a:xfrm>
          <a:custGeom>
            <a:avLst/>
            <a:gdLst/>
            <a:ahLst/>
            <a:cxnLst/>
            <a:rect l="l" t="t" r="r" b="b"/>
            <a:pathLst>
              <a:path w="11233171" h="9688155">
                <a:moveTo>
                  <a:pt x="0" y="0"/>
                </a:moveTo>
                <a:lnTo>
                  <a:pt x="11233171" y="0"/>
                </a:lnTo>
                <a:lnTo>
                  <a:pt x="11233171" y="9688156"/>
                </a:lnTo>
                <a:lnTo>
                  <a:pt x="0" y="9688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394CFAE-C70B-538F-18F4-D830CD1A9112}"/>
              </a:ext>
            </a:extLst>
          </p:cNvPr>
          <p:cNvSpPr/>
          <p:nvPr/>
        </p:nvSpPr>
        <p:spPr>
          <a:xfrm>
            <a:off x="-7325357" y="-4613067"/>
            <a:ext cx="10331966" cy="7961104"/>
          </a:xfrm>
          <a:custGeom>
            <a:avLst/>
            <a:gdLst/>
            <a:ahLst/>
            <a:cxnLst/>
            <a:rect l="l" t="t" r="r" b="b"/>
            <a:pathLst>
              <a:path w="10331966" h="7961104">
                <a:moveTo>
                  <a:pt x="0" y="0"/>
                </a:moveTo>
                <a:lnTo>
                  <a:pt x="10331966" y="0"/>
                </a:lnTo>
                <a:lnTo>
                  <a:pt x="10331966" y="7961104"/>
                </a:lnTo>
                <a:lnTo>
                  <a:pt x="0" y="796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742AC1-7823-FB58-FC44-A96AF952A267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75FDF6-8A8B-EC8D-2D0F-F77919AD30B6}"/>
              </a:ext>
            </a:extLst>
          </p:cNvPr>
          <p:cNvSpPr txBox="1">
            <a:spLocks/>
          </p:cNvSpPr>
          <p:nvPr/>
        </p:nvSpPr>
        <p:spPr>
          <a:xfrm>
            <a:off x="1524000" y="4596631"/>
            <a:ext cx="9144000" cy="1824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20197119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박준형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20211921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20222015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홍금비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20222016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황민호</a:t>
            </a:r>
          </a:p>
        </p:txBody>
      </p:sp>
    </p:spTree>
    <p:extLst>
      <p:ext uri="{BB962C8B-B14F-4D97-AF65-F5344CB8AC3E}">
        <p14:creationId xmlns:p14="http://schemas.microsoft.com/office/powerpoint/2010/main" val="206610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D8BB0E-DC95-A338-A9D9-3DF4BE718A61}"/>
              </a:ext>
            </a:extLst>
          </p:cNvPr>
          <p:cNvGrpSpPr/>
          <p:nvPr/>
        </p:nvGrpSpPr>
        <p:grpSpPr>
          <a:xfrm>
            <a:off x="5462671" y="2321125"/>
            <a:ext cx="2696737" cy="2943542"/>
            <a:chOff x="5717960" y="2554800"/>
            <a:chExt cx="2696737" cy="2943542"/>
          </a:xfrm>
        </p:grpSpPr>
        <p:pic>
          <p:nvPicPr>
            <p:cNvPr id="15" name="그래픽 14" descr="돋보기 윤곽선">
              <a:extLst>
                <a:ext uri="{FF2B5EF4-FFF2-40B4-BE49-F238E27FC236}">
                  <a16:creationId xmlns:a16="http://schemas.microsoft.com/office/drawing/2014/main" id="{9427C5E4-E468-12CF-28B7-BA955A45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9129" y="2554800"/>
              <a:ext cx="914400" cy="914400"/>
            </a:xfrm>
            <a:prstGeom prst="rect">
              <a:avLst/>
            </a:prstGeom>
          </p:spPr>
        </p:pic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E4774DC6-84E9-FEA2-C162-CF2D76A37F58}"/>
                </a:ext>
              </a:extLst>
            </p:cNvPr>
            <p:cNvSpPr txBox="1">
              <a:spLocks/>
            </p:cNvSpPr>
            <p:nvPr/>
          </p:nvSpPr>
          <p:spPr>
            <a:xfrm>
              <a:off x="5717960" y="4434736"/>
              <a:ext cx="2696737" cy="10636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판별 모델을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사용하여 이미지 분석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6846E3F-CABD-1093-C23E-0650953B3662}"/>
                </a:ext>
              </a:extLst>
            </p:cNvPr>
            <p:cNvSpPr/>
            <p:nvPr/>
          </p:nvSpPr>
          <p:spPr>
            <a:xfrm>
              <a:off x="6034407" y="3811148"/>
              <a:ext cx="2063844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AB26D6-3D74-1281-7196-5DE454FFF242}"/>
              </a:ext>
            </a:extLst>
          </p:cNvPr>
          <p:cNvGrpSpPr/>
          <p:nvPr/>
        </p:nvGrpSpPr>
        <p:grpSpPr>
          <a:xfrm>
            <a:off x="8657063" y="2390687"/>
            <a:ext cx="2696737" cy="2873980"/>
            <a:chOff x="8380768" y="2589581"/>
            <a:chExt cx="2696737" cy="2873980"/>
          </a:xfrm>
        </p:grpSpPr>
        <p:pic>
          <p:nvPicPr>
            <p:cNvPr id="19" name="그래픽 18" descr="하키 스틱 곡선 그래프 윤곽선">
              <a:extLst>
                <a:ext uri="{FF2B5EF4-FFF2-40B4-BE49-F238E27FC236}">
                  <a16:creationId xmlns:a16="http://schemas.microsoft.com/office/drawing/2014/main" id="{9FDBCBF1-F704-F2CD-134E-A331C7DF9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1937" y="2589581"/>
              <a:ext cx="914400" cy="914400"/>
            </a:xfrm>
            <a:prstGeom prst="rect">
              <a:avLst/>
            </a:prstGeom>
          </p:spPr>
        </p:pic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4DE8A284-7A7D-5FCB-C8BD-0DDEE5EB5EE9}"/>
                </a:ext>
              </a:extLst>
            </p:cNvPr>
            <p:cNvSpPr txBox="1">
              <a:spLocks/>
            </p:cNvSpPr>
            <p:nvPr/>
          </p:nvSpPr>
          <p:spPr>
            <a:xfrm>
              <a:off x="8380768" y="4399955"/>
              <a:ext cx="2696737" cy="10636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탐지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분석된 결과 표시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3392110-2BA9-9924-AC6E-8FC472C72A61}"/>
                </a:ext>
              </a:extLst>
            </p:cNvPr>
            <p:cNvSpPr/>
            <p:nvPr/>
          </p:nvSpPr>
          <p:spPr>
            <a:xfrm>
              <a:off x="8697215" y="3776367"/>
              <a:ext cx="2063844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 표시</a:t>
              </a: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EB495581-1181-4317-F055-01AE5EB484C6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344660-CBC5-B632-5307-48D7AAD95805}"/>
              </a:ext>
            </a:extLst>
          </p:cNvPr>
          <p:cNvGrpSpPr/>
          <p:nvPr/>
        </p:nvGrpSpPr>
        <p:grpSpPr>
          <a:xfrm>
            <a:off x="8166841" y="3710880"/>
            <a:ext cx="490222" cy="307786"/>
            <a:chOff x="2439022" y="3701895"/>
            <a:chExt cx="797271" cy="905748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BD90E282-C07A-C5B0-2025-BA43DD545901}"/>
                </a:ext>
              </a:extLst>
            </p:cNvPr>
            <p:cNvSpPr/>
            <p:nvPr/>
          </p:nvSpPr>
          <p:spPr>
            <a:xfrm>
              <a:off x="2439022" y="3701895"/>
              <a:ext cx="531514" cy="905748"/>
            </a:xfrm>
            <a:prstGeom prst="chevron">
              <a:avLst>
                <a:gd name="adj" fmla="val 5819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3862BD1E-F527-CE3E-5863-BE4BD052C2C0}"/>
                </a:ext>
              </a:extLst>
            </p:cNvPr>
            <p:cNvSpPr/>
            <p:nvPr/>
          </p:nvSpPr>
          <p:spPr>
            <a:xfrm>
              <a:off x="2704779" y="3701895"/>
              <a:ext cx="531514" cy="905748"/>
            </a:xfrm>
            <a:prstGeom prst="chevron">
              <a:avLst>
                <a:gd name="adj" fmla="val 581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15E80E-13FB-2740-3156-E3425D97E013}"/>
              </a:ext>
            </a:extLst>
          </p:cNvPr>
          <p:cNvGrpSpPr/>
          <p:nvPr/>
        </p:nvGrpSpPr>
        <p:grpSpPr>
          <a:xfrm>
            <a:off x="1189831" y="2141359"/>
            <a:ext cx="3694016" cy="1687194"/>
            <a:chOff x="766528" y="2060964"/>
            <a:chExt cx="3694016" cy="1687194"/>
          </a:xfrm>
        </p:grpSpPr>
        <p:pic>
          <p:nvPicPr>
            <p:cNvPr id="9" name="그래픽 8" descr="업로드 윤곽선">
              <a:extLst>
                <a:ext uri="{FF2B5EF4-FFF2-40B4-BE49-F238E27FC236}">
                  <a16:creationId xmlns:a16="http://schemas.microsoft.com/office/drawing/2014/main" id="{B4C46084-022C-F861-2AB3-D40764FEB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528" y="2301955"/>
              <a:ext cx="914400" cy="914400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47AB416-3991-6408-30AB-639C7DC49806}"/>
                </a:ext>
              </a:extLst>
            </p:cNvPr>
            <p:cNvGrpSpPr/>
            <p:nvPr/>
          </p:nvGrpSpPr>
          <p:grpSpPr>
            <a:xfrm>
              <a:off x="1737121" y="2060964"/>
              <a:ext cx="2723423" cy="1687194"/>
              <a:chOff x="8380768" y="3776367"/>
              <a:chExt cx="2723423" cy="1687194"/>
            </a:xfrm>
          </p:grpSpPr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92738AFA-0EB3-19C3-117F-E75C852FD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</a:t>
                </a:r>
                <a:r>
                  <a: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영상 업로드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6218821-EA12-4057-FA3F-3106BD2CDDF7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406976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영상 업로드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1C0DBCC-BF26-BC6F-371A-A33F066A407D}"/>
              </a:ext>
            </a:extLst>
          </p:cNvPr>
          <p:cNvGrpSpPr/>
          <p:nvPr/>
        </p:nvGrpSpPr>
        <p:grpSpPr>
          <a:xfrm>
            <a:off x="1189831" y="4292992"/>
            <a:ext cx="3667330" cy="1687194"/>
            <a:chOff x="838200" y="4292992"/>
            <a:chExt cx="3667330" cy="1687194"/>
          </a:xfrm>
        </p:grpSpPr>
        <p:pic>
          <p:nvPicPr>
            <p:cNvPr id="11" name="그래픽 10" descr="카메라 윤곽선">
              <a:extLst>
                <a:ext uri="{FF2B5EF4-FFF2-40B4-BE49-F238E27FC236}">
                  <a16:creationId xmlns:a16="http://schemas.microsoft.com/office/drawing/2014/main" id="{DAFBC265-94A4-5323-0521-7207198E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8200" y="4533983"/>
              <a:ext cx="914400" cy="914400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5E6D865-8AA0-1C92-070D-A8F3D420C301}"/>
                </a:ext>
              </a:extLst>
            </p:cNvPr>
            <p:cNvGrpSpPr/>
            <p:nvPr/>
          </p:nvGrpSpPr>
          <p:grpSpPr>
            <a:xfrm>
              <a:off x="1808793" y="4292992"/>
              <a:ext cx="2696737" cy="1687194"/>
              <a:chOff x="8380768" y="3776367"/>
              <a:chExt cx="2696737" cy="1687194"/>
            </a:xfrm>
          </p:grpSpPr>
          <p:sp>
            <p:nvSpPr>
              <p:cNvPr id="43" name="제목 1">
                <a:extLst>
                  <a:ext uri="{FF2B5EF4-FFF2-40B4-BE49-F238E27FC236}">
                    <a16:creationId xmlns:a16="http://schemas.microsoft.com/office/drawing/2014/main" id="{2AD27FBE-F055-D0A0-D094-497844AFBA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실시간 사진 촬영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DF14BC7-64E2-2929-8BAD-D0D3CDFEFD0B}"/>
                  </a:ext>
                </a:extLst>
              </p:cNvPr>
              <p:cNvSpPr/>
              <p:nvPr/>
            </p:nvSpPr>
            <p:spPr>
              <a:xfrm>
                <a:off x="8697214" y="3776367"/>
                <a:ext cx="2268019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화면 캡쳐 및 녹화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D2BE2EC-523F-C1ED-0210-30991900BC65}"/>
              </a:ext>
            </a:extLst>
          </p:cNvPr>
          <p:cNvGrpSpPr/>
          <p:nvPr/>
        </p:nvGrpSpPr>
        <p:grpSpPr>
          <a:xfrm>
            <a:off x="4928148" y="3465145"/>
            <a:ext cx="490223" cy="1013844"/>
            <a:chOff x="4364960" y="3234029"/>
            <a:chExt cx="490223" cy="10138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6672F3F-017B-267E-4B37-C379CCB90ABF}"/>
                </a:ext>
              </a:extLst>
            </p:cNvPr>
            <p:cNvGrpSpPr/>
            <p:nvPr/>
          </p:nvGrpSpPr>
          <p:grpSpPr>
            <a:xfrm rot="1904885">
              <a:off x="4364961" y="3234029"/>
              <a:ext cx="490222" cy="307786"/>
              <a:chOff x="2439022" y="3701895"/>
              <a:chExt cx="797271" cy="905748"/>
            </a:xfrm>
          </p:grpSpPr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82B1ACAD-CE10-6B5D-68D4-619274F58486}"/>
                  </a:ext>
                </a:extLst>
              </p:cNvPr>
              <p:cNvSpPr/>
              <p:nvPr/>
            </p:nvSpPr>
            <p:spPr>
              <a:xfrm>
                <a:off x="2439022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A2533A5D-0C06-1293-D4A5-6B0DF856C852}"/>
                  </a:ext>
                </a:extLst>
              </p:cNvPr>
              <p:cNvSpPr/>
              <p:nvPr/>
            </p:nvSpPr>
            <p:spPr>
              <a:xfrm>
                <a:off x="2704779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D6F036-147F-3E36-7086-F5F60AD3F6BB}"/>
                </a:ext>
              </a:extLst>
            </p:cNvPr>
            <p:cNvGrpSpPr/>
            <p:nvPr/>
          </p:nvGrpSpPr>
          <p:grpSpPr>
            <a:xfrm rot="19695115" flipV="1">
              <a:off x="4364960" y="3940087"/>
              <a:ext cx="490222" cy="307786"/>
              <a:chOff x="2439022" y="3701895"/>
              <a:chExt cx="797271" cy="905748"/>
            </a:xfrm>
          </p:grpSpPr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F7E4D385-187F-1EE2-A2A4-8C05A376A4CD}"/>
                  </a:ext>
                </a:extLst>
              </p:cNvPr>
              <p:cNvSpPr/>
              <p:nvPr/>
            </p:nvSpPr>
            <p:spPr>
              <a:xfrm>
                <a:off x="2439022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03F3490B-A646-D3EC-6D72-BC1264DBC8D1}"/>
                  </a:ext>
                </a:extLst>
              </p:cNvPr>
              <p:cNvSpPr/>
              <p:nvPr/>
            </p:nvSpPr>
            <p:spPr>
              <a:xfrm>
                <a:off x="2704779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별: 꼭짓점 8개 28">
            <a:extLst>
              <a:ext uri="{FF2B5EF4-FFF2-40B4-BE49-F238E27FC236}">
                <a16:creationId xmlns:a16="http://schemas.microsoft.com/office/drawing/2014/main" id="{DB735510-3D90-D7A6-88E6-0C42498D2608}"/>
              </a:ext>
            </a:extLst>
          </p:cNvPr>
          <p:cNvSpPr/>
          <p:nvPr/>
        </p:nvSpPr>
        <p:spPr>
          <a:xfrm rot="20676146">
            <a:off x="2090815" y="3923993"/>
            <a:ext cx="772114" cy="740229"/>
          </a:xfrm>
          <a:prstGeom prst="star8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  <p:sp>
        <p:nvSpPr>
          <p:cNvPr id="52" name="별: 꼭짓점 8개 51">
            <a:extLst>
              <a:ext uri="{FF2B5EF4-FFF2-40B4-BE49-F238E27FC236}">
                <a16:creationId xmlns:a16="http://schemas.microsoft.com/office/drawing/2014/main" id="{2ED8E12E-5B5F-3BA6-3574-07D00D76A359}"/>
              </a:ext>
            </a:extLst>
          </p:cNvPr>
          <p:cNvSpPr/>
          <p:nvPr/>
        </p:nvSpPr>
        <p:spPr>
          <a:xfrm rot="20676146">
            <a:off x="2090814" y="1766140"/>
            <a:ext cx="772114" cy="740229"/>
          </a:xfrm>
          <a:prstGeom prst="star8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FC683D3-CA90-EE70-8473-E21E623E4AAC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66" name="그림 65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C738853-CFCE-33D1-B54D-6649E4AC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581EE76-4A67-D41F-A32E-12FBC6E7623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35AC2E6-1130-8A57-12AD-2CB15A56628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A71CE84-9543-F468-115A-646BC2BB9B7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71" name="원형: 비어 있음 70">
                <a:extLst>
                  <a:ext uri="{FF2B5EF4-FFF2-40B4-BE49-F238E27FC236}">
                    <a16:creationId xmlns:a16="http://schemas.microsoft.com/office/drawing/2014/main" id="{6897E467-E025-747E-FAA0-1504E136FE3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제목 1">
                <a:extLst>
                  <a:ext uri="{FF2B5EF4-FFF2-40B4-BE49-F238E27FC236}">
                    <a16:creationId xmlns:a16="http://schemas.microsoft.com/office/drawing/2014/main" id="{A83F2112-ECA5-694B-D3EC-3ADC62362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70" name="제목 1">
              <a:extLst>
                <a:ext uri="{FF2B5EF4-FFF2-40B4-BE49-F238E27FC236}">
                  <a16:creationId xmlns:a16="http://schemas.microsoft.com/office/drawing/2014/main" id="{7764450F-D385-8040-36CD-380C31013F3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앱 구성도</a:t>
              </a:r>
            </a:p>
          </p:txBody>
        </p:sp>
      </p:grpSp>
      <p:sp>
        <p:nvSpPr>
          <p:cNvPr id="4" name="별: 꼭짓점 8개 51">
            <a:extLst>
              <a:ext uri="{FF2B5EF4-FFF2-40B4-BE49-F238E27FC236}">
                <a16:creationId xmlns:a16="http://schemas.microsoft.com/office/drawing/2014/main" id="{F06380F1-F105-AB6A-5283-21697CCA063D}"/>
              </a:ext>
            </a:extLst>
          </p:cNvPr>
          <p:cNvSpPr/>
          <p:nvPr/>
        </p:nvSpPr>
        <p:spPr>
          <a:xfrm rot="20676146">
            <a:off x="2090814" y="3927848"/>
            <a:ext cx="772114" cy="740229"/>
          </a:xfrm>
          <a:prstGeom prst="star8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5125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311F20-2DB4-36AC-B8CD-6A7AE06B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59" y="1160796"/>
            <a:ext cx="6125191" cy="5407029"/>
          </a:xfrm>
          <a:prstGeom prst="rect">
            <a:avLst/>
          </a:prstGeom>
        </p:spPr>
      </p:pic>
      <p:sp>
        <p:nvSpPr>
          <p:cNvPr id="1042" name="제목 1">
            <a:extLst>
              <a:ext uri="{FF2B5EF4-FFF2-40B4-BE49-F238E27FC236}">
                <a16:creationId xmlns:a16="http://schemas.microsoft.com/office/drawing/2014/main" id="{C7142791-C8A0-E874-2901-B3FF8F6E53AB}"/>
              </a:ext>
            </a:extLst>
          </p:cNvPr>
          <p:cNvSpPr txBox="1">
            <a:spLocks/>
          </p:cNvSpPr>
          <p:nvPr/>
        </p:nvSpPr>
        <p:spPr>
          <a:xfrm>
            <a:off x="397714" y="5472451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컨텐츠 업로드</a:t>
            </a:r>
          </a:p>
        </p:txBody>
      </p:sp>
      <p:cxnSp>
        <p:nvCxnSpPr>
          <p:cNvPr id="3082" name="연결선: 꺾임 3081">
            <a:extLst>
              <a:ext uri="{FF2B5EF4-FFF2-40B4-BE49-F238E27FC236}">
                <a16:creationId xmlns:a16="http://schemas.microsoft.com/office/drawing/2014/main" id="{C415E34D-9A22-D372-D0B3-CD607A6EEC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14334" y="5340812"/>
            <a:ext cx="3198863" cy="407687"/>
          </a:xfrm>
          <a:prstGeom prst="bentConnector3">
            <a:avLst>
              <a:gd name="adj1" fmla="val 3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90" name="제목 1">
            <a:extLst>
              <a:ext uri="{FF2B5EF4-FFF2-40B4-BE49-F238E27FC236}">
                <a16:creationId xmlns:a16="http://schemas.microsoft.com/office/drawing/2014/main" id="{20B474A5-750D-FD18-ADF8-AE1ECE1D30F9}"/>
              </a:ext>
            </a:extLst>
          </p:cNvPr>
          <p:cNvSpPr txBox="1">
            <a:spLocks/>
          </p:cNvSpPr>
          <p:nvPr/>
        </p:nvSpPr>
        <p:spPr>
          <a:xfrm>
            <a:off x="609749" y="4328533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캡쳐</a:t>
            </a:r>
          </a:p>
        </p:txBody>
      </p:sp>
      <p:cxnSp>
        <p:nvCxnSpPr>
          <p:cNvPr id="3091" name="직선 화살표 연결선 3090">
            <a:extLst>
              <a:ext uri="{FF2B5EF4-FFF2-40B4-BE49-F238E27FC236}">
                <a16:creationId xmlns:a16="http://schemas.microsoft.com/office/drawing/2014/main" id="{C165E528-5295-4031-47B6-164CE06572A1}"/>
              </a:ext>
            </a:extLst>
          </p:cNvPr>
          <p:cNvCxnSpPr>
            <a:cxnSpLocks/>
          </p:cNvCxnSpPr>
          <p:nvPr/>
        </p:nvCxnSpPr>
        <p:spPr>
          <a:xfrm flipH="1">
            <a:off x="2114333" y="3521004"/>
            <a:ext cx="2034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93" name="제목 1">
            <a:extLst>
              <a:ext uri="{FF2B5EF4-FFF2-40B4-BE49-F238E27FC236}">
                <a16:creationId xmlns:a16="http://schemas.microsoft.com/office/drawing/2014/main" id="{7022D6EE-F59C-DDBB-62C1-C154C0526CBB}"/>
              </a:ext>
            </a:extLst>
          </p:cNvPr>
          <p:cNvSpPr txBox="1">
            <a:spLocks/>
          </p:cNvSpPr>
          <p:nvPr/>
        </p:nvSpPr>
        <p:spPr>
          <a:xfrm>
            <a:off x="609749" y="3272372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로고</a:t>
            </a:r>
          </a:p>
        </p:txBody>
      </p:sp>
      <p:cxnSp>
        <p:nvCxnSpPr>
          <p:cNvPr id="3094" name="연결선: 꺾임 3093">
            <a:extLst>
              <a:ext uri="{FF2B5EF4-FFF2-40B4-BE49-F238E27FC236}">
                <a16:creationId xmlns:a16="http://schemas.microsoft.com/office/drawing/2014/main" id="{E45EDBDE-BDC8-6469-46B6-2B0AA1EF51B7}"/>
              </a:ext>
            </a:extLst>
          </p:cNvPr>
          <p:cNvCxnSpPr>
            <a:cxnSpLocks/>
          </p:cNvCxnSpPr>
          <p:nvPr/>
        </p:nvCxnSpPr>
        <p:spPr>
          <a:xfrm rot="10800000">
            <a:off x="2114335" y="4586682"/>
            <a:ext cx="1513121" cy="548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1" name="제목 1">
            <a:extLst>
              <a:ext uri="{FF2B5EF4-FFF2-40B4-BE49-F238E27FC236}">
                <a16:creationId xmlns:a16="http://schemas.microsoft.com/office/drawing/2014/main" id="{E819863A-404A-87D9-0653-F161E3CA586C}"/>
              </a:ext>
            </a:extLst>
          </p:cNvPr>
          <p:cNvSpPr txBox="1">
            <a:spLocks/>
          </p:cNvSpPr>
          <p:nvPr/>
        </p:nvSpPr>
        <p:spPr>
          <a:xfrm>
            <a:off x="9752828" y="1767563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</a:t>
            </a:r>
          </a:p>
        </p:txBody>
      </p:sp>
      <p:cxnSp>
        <p:nvCxnSpPr>
          <p:cNvPr id="3102" name="직선 화살표 연결선 3101">
            <a:extLst>
              <a:ext uri="{FF2B5EF4-FFF2-40B4-BE49-F238E27FC236}">
                <a16:creationId xmlns:a16="http://schemas.microsoft.com/office/drawing/2014/main" id="{D98DFEBE-3A00-B5D7-A21D-D6C105645515}"/>
              </a:ext>
            </a:extLst>
          </p:cNvPr>
          <p:cNvCxnSpPr>
            <a:cxnSpLocks/>
          </p:cNvCxnSpPr>
          <p:nvPr/>
        </p:nvCxnSpPr>
        <p:spPr>
          <a:xfrm>
            <a:off x="8307466" y="4938797"/>
            <a:ext cx="1620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8" name="제목 1">
            <a:extLst>
              <a:ext uri="{FF2B5EF4-FFF2-40B4-BE49-F238E27FC236}">
                <a16:creationId xmlns:a16="http://schemas.microsoft.com/office/drawing/2014/main" id="{02220BCE-9EDD-7631-7221-33CE08C1E9FC}"/>
              </a:ext>
            </a:extLst>
          </p:cNvPr>
          <p:cNvSpPr txBox="1">
            <a:spLocks/>
          </p:cNvSpPr>
          <p:nvPr/>
        </p:nvSpPr>
        <p:spPr>
          <a:xfrm>
            <a:off x="9927771" y="4068828"/>
            <a:ext cx="1600971" cy="1739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 정보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설명</a:t>
            </a:r>
          </a:p>
        </p:txBody>
      </p:sp>
      <p:sp>
        <p:nvSpPr>
          <p:cNvPr id="1090" name="제목 1">
            <a:extLst>
              <a:ext uri="{FF2B5EF4-FFF2-40B4-BE49-F238E27FC236}">
                <a16:creationId xmlns:a16="http://schemas.microsoft.com/office/drawing/2014/main" id="{C4D1858E-9663-B55C-63C4-0CDEA0B5C10E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600E63-3083-5294-3D23-B6D702172B31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A1FA5D1-F8BA-6A29-BE39-51260DB5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89169B4-901E-4145-099D-5571D852766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468BD01-7E77-0EE4-775B-018100090D7F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E4E1A-238D-6D73-36A3-5C1B23C21049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30DE76D2-817E-F06B-38B1-85FB490692A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3A93BA72-BDE7-24DD-AEBB-96DB50520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16652AEF-7FBF-BB67-F09B-78070ED77BF9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UI/UX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디자인 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BB911A-D4D3-925D-9ED0-EB03159E713D}"/>
              </a:ext>
            </a:extLst>
          </p:cNvPr>
          <p:cNvCxnSpPr>
            <a:cxnSpLocks/>
          </p:cNvCxnSpPr>
          <p:nvPr/>
        </p:nvCxnSpPr>
        <p:spPr>
          <a:xfrm>
            <a:off x="8722581" y="1993695"/>
            <a:ext cx="1533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5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0E6FC0-8DEF-7F69-F3B3-A87A445A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61" y="1204189"/>
            <a:ext cx="8970625" cy="5365811"/>
          </a:xfrm>
          <a:prstGeom prst="rect">
            <a:avLst/>
          </a:prstGeom>
        </p:spPr>
      </p:pic>
      <p:sp>
        <p:nvSpPr>
          <p:cNvPr id="2051" name="제목 1">
            <a:extLst>
              <a:ext uri="{FF2B5EF4-FFF2-40B4-BE49-F238E27FC236}">
                <a16:creationId xmlns:a16="http://schemas.microsoft.com/office/drawing/2014/main" id="{D22C8570-59C6-F38D-62F0-CFB4A6246661}"/>
              </a:ext>
            </a:extLst>
          </p:cNvPr>
          <p:cNvSpPr txBox="1">
            <a:spLocks/>
          </p:cNvSpPr>
          <p:nvPr/>
        </p:nvSpPr>
        <p:spPr>
          <a:xfrm>
            <a:off x="155395" y="3419442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판별 결과</a:t>
            </a:r>
          </a:p>
        </p:txBody>
      </p: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217E29E5-63DA-A8A4-BEBC-281A589C8A6E}"/>
              </a:ext>
            </a:extLst>
          </p:cNvPr>
          <p:cNvCxnSpPr>
            <a:cxnSpLocks/>
          </p:cNvCxnSpPr>
          <p:nvPr/>
        </p:nvCxnSpPr>
        <p:spPr>
          <a:xfrm flipH="1">
            <a:off x="1491827" y="2873091"/>
            <a:ext cx="13082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3" name="제목 1">
            <a:extLst>
              <a:ext uri="{FF2B5EF4-FFF2-40B4-BE49-F238E27FC236}">
                <a16:creationId xmlns:a16="http://schemas.microsoft.com/office/drawing/2014/main" id="{33786707-ACC3-3C1B-1F53-73839EC7F0D1}"/>
              </a:ext>
            </a:extLst>
          </p:cNvPr>
          <p:cNvSpPr txBox="1">
            <a:spLocks/>
          </p:cNvSpPr>
          <p:nvPr/>
        </p:nvSpPr>
        <p:spPr>
          <a:xfrm>
            <a:off x="155394" y="2330284"/>
            <a:ext cx="1600971" cy="1013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cxnSp>
        <p:nvCxnSpPr>
          <p:cNvPr id="2056" name="직선 화살표 연결선 2055">
            <a:extLst>
              <a:ext uri="{FF2B5EF4-FFF2-40B4-BE49-F238E27FC236}">
                <a16:creationId xmlns:a16="http://schemas.microsoft.com/office/drawing/2014/main" id="{CF3DC3DA-F226-1E0E-72B1-CB85D00BB679}"/>
              </a:ext>
            </a:extLst>
          </p:cNvPr>
          <p:cNvCxnSpPr>
            <a:cxnSpLocks/>
          </p:cNvCxnSpPr>
          <p:nvPr/>
        </p:nvCxnSpPr>
        <p:spPr>
          <a:xfrm flipH="1">
            <a:off x="1491827" y="3676957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8" name="직선 화살표 연결선 2057">
            <a:extLst>
              <a:ext uri="{FF2B5EF4-FFF2-40B4-BE49-F238E27FC236}">
                <a16:creationId xmlns:a16="http://schemas.microsoft.com/office/drawing/2014/main" id="{02BE619B-9DEA-261B-BBC0-08CC553E9AD8}"/>
              </a:ext>
            </a:extLst>
          </p:cNvPr>
          <p:cNvCxnSpPr>
            <a:cxnSpLocks/>
          </p:cNvCxnSpPr>
          <p:nvPr/>
        </p:nvCxnSpPr>
        <p:spPr>
          <a:xfrm flipH="1">
            <a:off x="1491827" y="4998732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9" name="제목 1">
            <a:extLst>
              <a:ext uri="{FF2B5EF4-FFF2-40B4-BE49-F238E27FC236}">
                <a16:creationId xmlns:a16="http://schemas.microsoft.com/office/drawing/2014/main" id="{ABB69FCA-0C03-2DF3-2EA3-4732848C0C35}"/>
              </a:ext>
            </a:extLst>
          </p:cNvPr>
          <p:cNvSpPr txBox="1">
            <a:spLocks/>
          </p:cNvSpPr>
          <p:nvPr/>
        </p:nvSpPr>
        <p:spPr>
          <a:xfrm>
            <a:off x="193110" y="4193683"/>
            <a:ext cx="1600971" cy="1548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탐지 결과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설명</a:t>
            </a:r>
          </a:p>
        </p:txBody>
      </p: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04BCDB59-93EE-DFFC-BC0F-229F058EC749}"/>
              </a:ext>
            </a:extLst>
          </p:cNvPr>
          <p:cNvCxnSpPr>
            <a:cxnSpLocks/>
          </p:cNvCxnSpPr>
          <p:nvPr/>
        </p:nvCxnSpPr>
        <p:spPr>
          <a:xfrm>
            <a:off x="10043534" y="5522392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1" name="제목 1">
            <a:extLst>
              <a:ext uri="{FF2B5EF4-FFF2-40B4-BE49-F238E27FC236}">
                <a16:creationId xmlns:a16="http://schemas.microsoft.com/office/drawing/2014/main" id="{F8D9504E-C897-D392-96D5-B6EE25BA2548}"/>
              </a:ext>
            </a:extLst>
          </p:cNvPr>
          <p:cNvSpPr txBox="1">
            <a:spLocks/>
          </p:cNvSpPr>
          <p:nvPr/>
        </p:nvSpPr>
        <p:spPr>
          <a:xfrm>
            <a:off x="10591029" y="5287918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저장</a:t>
            </a:r>
          </a:p>
        </p:txBody>
      </p:sp>
      <p:sp>
        <p:nvSpPr>
          <p:cNvPr id="2065" name="제목 1">
            <a:extLst>
              <a:ext uri="{FF2B5EF4-FFF2-40B4-BE49-F238E27FC236}">
                <a16:creationId xmlns:a16="http://schemas.microsoft.com/office/drawing/2014/main" id="{94512443-835D-4838-ADE3-CB0ADD703C80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7E0E47-14DE-65F2-EB3B-D5B0A57ABF09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8FFDF5-41E4-B8A5-4E20-4AD0D1AB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A4B9F44-9401-4723-2009-ACB527E96C1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F28F61E-F5B9-648C-A9BC-57A8C44827D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F4440D-22A8-B9B0-0DF8-EE5AE7CAA5FF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CDEB8A9B-9712-FD90-CBA5-50A38B8693B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987FE8C5-D84F-0A37-7AAF-B69F8C96BF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2DF02E8D-DB04-DDC3-C68A-4EBB0C0B9E8F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UI/UX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디자인 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34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6BAD-681C-5CEF-686A-80BCE2D9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64DDB-5DD1-BFB0-E30B-42493FCE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0193" y="1701524"/>
            <a:ext cx="75471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REST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 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사용자가 사진을 찍거나 업로드 하면, 이를 서버에 POST 요청으로 전송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서버에서 받은 이미지를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PIL라이브러리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Pillow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사용하여 이미지를 읽고, 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모델에 전달하기 위한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(리사이징, 정규화)를 진행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전처리가 끝난 이미지를 AI 모델에 전달하고,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판별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AI 모델의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판결가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API에서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JSON 형식으로 변환되어 앱으로 전달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서버에서 받은 응답을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UI에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표시  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69E5A8-D950-0281-9381-7F983C92B59A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13" name="그룹 2112">
            <a:extLst>
              <a:ext uri="{FF2B5EF4-FFF2-40B4-BE49-F238E27FC236}">
                <a16:creationId xmlns:a16="http://schemas.microsoft.com/office/drawing/2014/main" id="{9A5C977F-8362-5D6A-CFAF-916B0C6FD738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14" name="그림 21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6DBA003-FBAA-8520-594E-A4CA8FE79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115" name="사각형: 둥근 모서리 2114">
              <a:extLst>
                <a:ext uri="{FF2B5EF4-FFF2-40B4-BE49-F238E27FC236}">
                  <a16:creationId xmlns:a16="http://schemas.microsoft.com/office/drawing/2014/main" id="{7A301712-0170-AC64-C77C-46FFF983C0CE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F17943F1-9776-E5D4-0D93-90C9B7FA26EF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17" name="그룹 2116">
              <a:extLst>
                <a:ext uri="{FF2B5EF4-FFF2-40B4-BE49-F238E27FC236}">
                  <a16:creationId xmlns:a16="http://schemas.microsoft.com/office/drawing/2014/main" id="{56B69382-2A91-A265-A571-2824C6855D2C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19" name="원형: 비어 있음 2118">
                <a:extLst>
                  <a:ext uri="{FF2B5EF4-FFF2-40B4-BE49-F238E27FC236}">
                    <a16:creationId xmlns:a16="http://schemas.microsoft.com/office/drawing/2014/main" id="{5909CFA6-91E8-ECDC-48F3-930ED899C08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제목 1">
                <a:extLst>
                  <a:ext uri="{FF2B5EF4-FFF2-40B4-BE49-F238E27FC236}">
                    <a16:creationId xmlns:a16="http://schemas.microsoft.com/office/drawing/2014/main" id="{E49CA24C-70D1-7B09-A70E-083198C419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118" name="제목 1">
              <a:extLst>
                <a:ext uri="{FF2B5EF4-FFF2-40B4-BE49-F238E27FC236}">
                  <a16:creationId xmlns:a16="http://schemas.microsoft.com/office/drawing/2014/main" id="{AD40378B-F5A4-8ADA-7D6B-3368DDB6C96B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17099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사례</a:t>
              </a:r>
            </a:p>
          </p:txBody>
        </p:sp>
      </p:grpSp>
      <p:pic>
        <p:nvPicPr>
          <p:cNvPr id="4" name="그림 3" descr="텍스트, 번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7B955A-AB05-6F16-5084-0D1C38BF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39" y="1361999"/>
            <a:ext cx="5703076" cy="52508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1339CE-41F4-038C-8BD9-B898F2D7A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263" y="1275359"/>
            <a:ext cx="5311969" cy="52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1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3C73D-3644-7D18-F24C-E674D0DC8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0193" y="1701524"/>
            <a:ext cx="75471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REST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 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사용자가 사진을 찍거나 업로드 하면, 이를 서버에 POST 요청으로 전송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서버에서 받은 이미지를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PIL라이브러리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Pillow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사용하여 이미지를 읽고, 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모델에 전달하기 위한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(리사이징, 정규화)를 진행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전처리가 끝난 이미지를 AI 모델에 전달하고,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판별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AI 모델의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판결가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API에서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JSON 형식으로 변환되어 앱으로 전달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서버에서 받은 응답을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UI에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표시  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8CC887-8FD5-2274-CF8A-BFDF96A1B9D1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13" name="그룹 2112">
            <a:extLst>
              <a:ext uri="{FF2B5EF4-FFF2-40B4-BE49-F238E27FC236}">
                <a16:creationId xmlns:a16="http://schemas.microsoft.com/office/drawing/2014/main" id="{98C7E51E-472A-8CBB-2EAF-5A815D36DFC3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14" name="그림 21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107634-EAE8-B85A-2F7D-64E38166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115" name="사각형: 둥근 모서리 2114">
              <a:extLst>
                <a:ext uri="{FF2B5EF4-FFF2-40B4-BE49-F238E27FC236}">
                  <a16:creationId xmlns:a16="http://schemas.microsoft.com/office/drawing/2014/main" id="{FA006B5A-00ED-4F43-48E0-0B68179F4918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EA8375F3-BEB6-0FFB-99AD-A9FFBAC884B6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17" name="그룹 2116">
              <a:extLst>
                <a:ext uri="{FF2B5EF4-FFF2-40B4-BE49-F238E27FC236}">
                  <a16:creationId xmlns:a16="http://schemas.microsoft.com/office/drawing/2014/main" id="{CA3631FA-B0B3-D64F-BAFC-BAB1485CA970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19" name="원형: 비어 있음 2118">
                <a:extLst>
                  <a:ext uri="{FF2B5EF4-FFF2-40B4-BE49-F238E27FC236}">
                    <a16:creationId xmlns:a16="http://schemas.microsoft.com/office/drawing/2014/main" id="{15DA8F20-FEC4-CBCB-A384-ACD92D46E2CD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제목 1">
                <a:extLst>
                  <a:ext uri="{FF2B5EF4-FFF2-40B4-BE49-F238E27FC236}">
                    <a16:creationId xmlns:a16="http://schemas.microsoft.com/office/drawing/2014/main" id="{6A1024C4-3BE6-DE0B-EC87-BE0509830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118" name="제목 1">
              <a:extLst>
                <a:ext uri="{FF2B5EF4-FFF2-40B4-BE49-F238E27FC236}">
                  <a16:creationId xmlns:a16="http://schemas.microsoft.com/office/drawing/2014/main" id="{E9B6C452-732B-01E4-0289-3F28AAD88D7A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39959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방식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7E9704-CD9B-8E39-211E-968743A3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" y="1415559"/>
            <a:ext cx="6191837" cy="1758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41987-B507-1AD8-C02E-64A7EE7104C4}"/>
              </a:ext>
            </a:extLst>
          </p:cNvPr>
          <p:cNvSpPr txBox="1"/>
          <p:nvPr/>
        </p:nvSpPr>
        <p:spPr>
          <a:xfrm>
            <a:off x="257089" y="3176337"/>
            <a:ext cx="1137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프레임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장 추출                                         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오디오 추출</a:t>
            </a:r>
            <a:endParaRPr kumimoji="1" lang="ko-KR" altLang="en-US" dirty="0"/>
          </a:p>
        </p:txBody>
      </p: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03C91A7-0D8A-AC0F-5C13-F98D6899A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7" y="1415559"/>
            <a:ext cx="5586664" cy="1522750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CDDCD6-3A00-BB0A-E27F-DEB202055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" y="3979683"/>
            <a:ext cx="6348247" cy="1454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0B82F-D3FB-AE81-E5C9-986C8F68231F}"/>
              </a:ext>
            </a:extLst>
          </p:cNvPr>
          <p:cNvSpPr txBox="1"/>
          <p:nvPr/>
        </p:nvSpPr>
        <p:spPr>
          <a:xfrm>
            <a:off x="257089" y="5644485"/>
            <a:ext cx="661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이미지 </a:t>
            </a:r>
            <a:r>
              <a:rPr kumimoji="1" lang="ko-KR" altLang="en-US" dirty="0" err="1">
                <a:sym typeface="Wingdings" pitchFamily="2" charset="2"/>
              </a:rPr>
              <a:t>전처리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ko-KR" altLang="en-US" dirty="0"/>
          </a:p>
        </p:txBody>
      </p:sp>
      <p:pic>
        <p:nvPicPr>
          <p:cNvPr id="18" name="그림 17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CE1A9D-7E88-8A5C-36AF-10094324D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1" y="3952171"/>
            <a:ext cx="5358400" cy="1454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D28B4A-04B7-A271-68A1-D27B2D5E1483}"/>
              </a:ext>
            </a:extLst>
          </p:cNvPr>
          <p:cNvSpPr txBox="1"/>
          <p:nvPr/>
        </p:nvSpPr>
        <p:spPr>
          <a:xfrm>
            <a:off x="6807872" y="5683530"/>
            <a:ext cx="436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오디오로부터 </a:t>
            </a:r>
            <a:r>
              <a:rPr kumimoji="1" lang="en-US" altLang="ko-KR" dirty="0">
                <a:sym typeface="Wingdings" pitchFamily="2" charset="2"/>
              </a:rPr>
              <a:t>MFCC </a:t>
            </a:r>
            <a:r>
              <a:rPr kumimoji="1" lang="ko-KR" altLang="en-US" dirty="0">
                <a:sym typeface="Wingdings" pitchFamily="2" charset="2"/>
              </a:rPr>
              <a:t>특징 추출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88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C0C3-DD30-2315-1CE9-BF680FCD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97839-3A37-B490-3BE1-B5EB5EEEA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0193" y="1701524"/>
            <a:ext cx="754714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REST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구축 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사용자가 사진을 찍거나 업로드 하면, 이를 서버에 POST 요청으로 전송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서버에서 받은 이미지를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PIL라이브러리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Pillow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사용하여 이미지를 읽고, 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모델에 전달하기 위한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(리사이징, 정규화)를 진행</a:t>
            </a:r>
            <a:endParaRPr 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전처리가 끝난 이미지를 AI 모델에 전달하고,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판별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AI 모델의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판결가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Flask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API에서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JSON 형식으로 변환되어 앱으로 전달 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서버에서 받은 응답을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UI에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표시  </a:t>
            </a:r>
          </a:p>
          <a:p>
            <a:pPr marL="0" indent="0">
              <a:buNone/>
            </a:pP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C401-C548-05C9-8994-03C1C28F02FD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13" name="그룹 2112">
            <a:extLst>
              <a:ext uri="{FF2B5EF4-FFF2-40B4-BE49-F238E27FC236}">
                <a16:creationId xmlns:a16="http://schemas.microsoft.com/office/drawing/2014/main" id="{75E0387E-6591-D1DF-5813-D491402F80E4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14" name="그림 21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244713-7B35-B23B-9BB3-F5B81BBC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115" name="사각형: 둥근 모서리 2114">
              <a:extLst>
                <a:ext uri="{FF2B5EF4-FFF2-40B4-BE49-F238E27FC236}">
                  <a16:creationId xmlns:a16="http://schemas.microsoft.com/office/drawing/2014/main" id="{ED0688E1-C3AF-E272-52E1-EBCCE7BFA988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0C8558D3-42F4-415D-B943-5FCD2CB91EB5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17" name="그룹 2116">
              <a:extLst>
                <a:ext uri="{FF2B5EF4-FFF2-40B4-BE49-F238E27FC236}">
                  <a16:creationId xmlns:a16="http://schemas.microsoft.com/office/drawing/2014/main" id="{7ECF795F-8A8F-3249-616E-7B196D544713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19" name="원형: 비어 있음 2118">
                <a:extLst>
                  <a:ext uri="{FF2B5EF4-FFF2-40B4-BE49-F238E27FC236}">
                    <a16:creationId xmlns:a16="http://schemas.microsoft.com/office/drawing/2014/main" id="{44749787-5B0F-D089-DBEE-0EB6301FC284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제목 1">
                <a:extLst>
                  <a:ext uri="{FF2B5EF4-FFF2-40B4-BE49-F238E27FC236}">
                    <a16:creationId xmlns:a16="http://schemas.microsoft.com/office/drawing/2014/main" id="{C08FC17F-D46D-BA05-3DD9-7E4E4D79F5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118" name="제목 1">
              <a:extLst>
                <a:ext uri="{FF2B5EF4-FFF2-40B4-BE49-F238E27FC236}">
                  <a16:creationId xmlns:a16="http://schemas.microsoft.com/office/drawing/2014/main" id="{949F22E8-7F5D-59B5-2C77-4FA1A3354875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17099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방식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E54DF2-07A5-6B46-8D37-A7362ABE9697}"/>
              </a:ext>
            </a:extLst>
          </p:cNvPr>
          <p:cNvSpPr txBox="1"/>
          <p:nvPr/>
        </p:nvSpPr>
        <p:spPr>
          <a:xfrm>
            <a:off x="2194173" y="3097166"/>
            <a:ext cx="9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추출한 프레임 </a:t>
            </a:r>
            <a:r>
              <a:rPr kumimoji="1" lang="ko-KR" altLang="en-US" dirty="0" err="1">
                <a:sym typeface="Wingdings" pitchFamily="2" charset="2"/>
              </a:rPr>
              <a:t>딥페이크</a:t>
            </a:r>
            <a:r>
              <a:rPr kumimoji="1" lang="ko-KR" altLang="en-US" dirty="0">
                <a:sym typeface="Wingdings" pitchFamily="2" charset="2"/>
              </a:rPr>
              <a:t> 탐지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4362D-8C90-EBC1-F722-4DDF387F9277}"/>
              </a:ext>
            </a:extLst>
          </p:cNvPr>
          <p:cNvSpPr txBox="1"/>
          <p:nvPr/>
        </p:nvSpPr>
        <p:spPr>
          <a:xfrm>
            <a:off x="2194173" y="6162151"/>
            <a:ext cx="73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오디오로부터 추출한 특징 </a:t>
            </a:r>
            <a:r>
              <a:rPr kumimoji="1" lang="ko-KR" altLang="en-US" dirty="0" err="1">
                <a:sym typeface="Wingdings" pitchFamily="2" charset="2"/>
              </a:rPr>
              <a:t>딥페이크</a:t>
            </a:r>
            <a:r>
              <a:rPr kumimoji="1" lang="ko-KR" altLang="en-US" dirty="0">
                <a:sym typeface="Wingdings" pitchFamily="2" charset="2"/>
              </a:rPr>
              <a:t> 탐지</a:t>
            </a:r>
            <a:endParaRPr kumimoji="1" lang="ko-KR" altLang="en-US" dirty="0"/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4D3E11-8980-2E60-0C7F-53CDB3EB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3" y="1276845"/>
            <a:ext cx="8140952" cy="17399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3CFE3C-9B92-1AB6-51EC-6C2075D24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3" y="3536662"/>
            <a:ext cx="8140953" cy="24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CCBD4C-6E31-108B-7291-D4907F5EEF2A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0058A7-9F9B-759D-5D34-33E1319AD3CC}"/>
              </a:ext>
            </a:extLst>
          </p:cNvPr>
          <p:cNvGrpSpPr/>
          <p:nvPr/>
        </p:nvGrpSpPr>
        <p:grpSpPr>
          <a:xfrm>
            <a:off x="770289" y="2255145"/>
            <a:ext cx="10651421" cy="3589596"/>
            <a:chOff x="838200" y="2043088"/>
            <a:chExt cx="10651421" cy="3589596"/>
          </a:xfrm>
        </p:grpSpPr>
        <p:pic>
          <p:nvPicPr>
            <p:cNvPr id="6" name="그림 5" descr="인간의 얼굴, 스크린샷, 텍스트, 의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F1A2013-A3D5-ABDC-585C-53B58F4B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043088"/>
              <a:ext cx="4862138" cy="3589596"/>
            </a:xfrm>
            <a:prstGeom prst="rect">
              <a:avLst/>
            </a:prstGeom>
          </p:spPr>
        </p:pic>
        <p:pic>
          <p:nvPicPr>
            <p:cNvPr id="7" name="그림 6" descr="인간의 얼굴, 스크린샷, 텍스트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A7692A6-48AF-A05B-6F54-5B40ACE66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908" y="2043088"/>
              <a:ext cx="5516713" cy="358959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38697DD7-9E8E-2918-0640-6199563EF546}"/>
              </a:ext>
            </a:extLst>
          </p:cNvPr>
          <p:cNvSpPr txBox="1">
            <a:spLocks/>
          </p:cNvSpPr>
          <p:nvPr/>
        </p:nvSpPr>
        <p:spPr>
          <a:xfrm>
            <a:off x="770289" y="1746447"/>
            <a:ext cx="857544" cy="37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출력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1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27AC8C-9FCA-AB0E-A170-304921E2123A}"/>
              </a:ext>
            </a:extLst>
          </p:cNvPr>
          <p:cNvSpPr txBox="1">
            <a:spLocks/>
          </p:cNvSpPr>
          <p:nvPr/>
        </p:nvSpPr>
        <p:spPr>
          <a:xfrm>
            <a:off x="5904997" y="1746446"/>
            <a:ext cx="857544" cy="37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출력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2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26E7F-EC71-CDFE-E33F-8C17620D14B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1E3B394-217C-4400-CB93-5504818A8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A175E0C-95C2-385D-882C-3F74ED19F80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DDAF151-1E71-C9F1-E65F-37D1469EEBA6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2605FA-F94E-742F-4023-968A66A7E556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10ECD559-114F-6933-BF8D-E907C1EFBC15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26BC2685-9132-455C-E8F9-E9685F5E0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6429352-C85F-05C5-6EF3-F81B86466E47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87528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94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AA47-120F-9896-73DB-CDF35784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F7B0947-D738-3DCB-3CFA-208F6852A9DF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255F525-9348-DEC8-DF44-7E5AE439BDF8}"/>
              </a:ext>
            </a:extLst>
          </p:cNvPr>
          <p:cNvSpPr txBox="1">
            <a:spLocks/>
          </p:cNvSpPr>
          <p:nvPr/>
        </p:nvSpPr>
        <p:spPr>
          <a:xfrm>
            <a:off x="1130968" y="1320551"/>
            <a:ext cx="2382253" cy="449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초기 화면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7652FB-350F-F3F2-879B-8DB2CCF2B856}"/>
              </a:ext>
            </a:extLst>
          </p:cNvPr>
          <p:cNvSpPr txBox="1">
            <a:spLocks/>
          </p:cNvSpPr>
          <p:nvPr/>
        </p:nvSpPr>
        <p:spPr>
          <a:xfrm>
            <a:off x="6947674" y="1320550"/>
            <a:ext cx="3628083" cy="449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결과 출력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621643-E7B1-BC87-F067-EDD575EBC05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2847985-0BE4-E96C-877E-2F2B3287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4518718-85D5-6790-1EDE-A855C8B75D09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FEF941F-6EC9-76F4-DF2A-C831DDC2988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91145CC-2975-0690-FC78-37C67F1433EC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BC635B43-9C3A-96B5-7724-38FB86B28882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05EEB4B0-316E-17FE-A7C2-A8968EA67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820C2F82-0B48-63C0-B48F-FDA764C4C221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87528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06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 서버 구현</a:t>
              </a:r>
            </a:p>
          </p:txBody>
        </p:sp>
      </p:grpSp>
      <p:pic>
        <p:nvPicPr>
          <p:cNvPr id="3" name="그림 2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753B29-CDAF-F6AA-AF71-90F8F6E98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9" y="2119699"/>
            <a:ext cx="4644041" cy="4456393"/>
          </a:xfrm>
          <a:prstGeom prst="rect">
            <a:avLst/>
          </a:prstGeom>
        </p:spPr>
      </p:pic>
      <p:pic>
        <p:nvPicPr>
          <p:cNvPr id="19" name="그림 18" descr="텍스트, 인간의 얼굴, 의류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590E12-E83D-6BAA-0A9E-6DF696C9E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21" y="2119699"/>
            <a:ext cx="4451086" cy="4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2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F127B67-5D84-8558-BECF-488A7D4F328D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B99BE6-450A-1528-E529-509773A41DE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" name="그림 2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5E515C7-65F2-18E9-D8C6-61161CE3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2DED636-EB13-39A2-8BDF-7600A84B6FF3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3B9A7C5-DEDB-5DCC-618D-FFEEF525912A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78E91C-3B9B-C795-445B-E79DCD43F54F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5C12885E-B714-5D57-504A-334AF1F064A7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제목 1">
                <a:extLst>
                  <a:ext uri="{FF2B5EF4-FFF2-40B4-BE49-F238E27FC236}">
                    <a16:creationId xmlns:a16="http://schemas.microsoft.com/office/drawing/2014/main" id="{1DA7B512-B26A-E470-AD20-57ECCC9C7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F013754B-80A5-A197-27EC-AFC99308F2A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6022474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07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원본 데이터셋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참고문헌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8E1ECC0-FAF0-7323-3E08-F75A5315AC1A}"/>
              </a:ext>
            </a:extLst>
          </p:cNvPr>
          <p:cNvSpPr txBox="1">
            <a:spLocks/>
          </p:cNvSpPr>
          <p:nvPr/>
        </p:nvSpPr>
        <p:spPr>
          <a:xfrm>
            <a:off x="962526" y="1663223"/>
            <a:ext cx="10533689" cy="437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Forensics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고품질의 얼굴 합성 탐지 및 분할을 위한 대규모 데이터셋</a:t>
            </a:r>
            <a:endParaRPr kumimoji="1"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itchFamily="2" charset="2"/>
            </a:endParaRPr>
          </a:p>
          <a:p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라이센스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: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Creative Commons Attribution 4.0 (CC BY 4.0)</a:t>
            </a:r>
          </a:p>
          <a:p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저작권 표시 조건으로 상업적 이용 가능함</a:t>
            </a:r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REAL-TIME DETECTION OF AI-GENERATED SPEECH FOR DEEPFAKE VOICE CONVERSION </a:t>
            </a:r>
            <a:br>
              <a:rPr lang="en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br>
              <a:rPr lang="en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Nottingham Trent University Nottingham, UK {jordan.bird, 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ahmad.lotfi}@ntu.ac.uk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MIT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라이센스 하에 제공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상업적 이용 가능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</a:p>
          <a:p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Label : REAL (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실제 사람의 음성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),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FAKE(RVC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기법을 사용해 변환된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음성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</a:p>
          <a:p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itchFamily="2" charset="2"/>
            </a:endParaRPr>
          </a:p>
          <a:p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참고문헌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: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M. S. Rana, M. N. Nobi, B. Murali and A. H. Sung, "Deepfake Detection: A Systematic Literature Review," in IEEE Access, vol. 10, pp. 25494-25513, 2022, </a:t>
            </a:r>
            <a:r>
              <a:rPr lang="en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doi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: 10.1109/ACCESS.2022.3154404.</a:t>
            </a: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85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94C7-CA69-2D56-13F4-37FEA5BD56A7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DDFE2FA-4D44-0999-EA62-01ED059D0C52}"/>
              </a:ext>
            </a:extLst>
          </p:cNvPr>
          <p:cNvGrpSpPr/>
          <p:nvPr/>
        </p:nvGrpSpPr>
        <p:grpSpPr>
          <a:xfrm>
            <a:off x="1400990" y="1541141"/>
            <a:ext cx="9390019" cy="4388114"/>
            <a:chOff x="1278467" y="1994865"/>
            <a:chExt cx="9390019" cy="4388114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4A23912-364B-A51F-03FB-AF5A13C840FB}"/>
                </a:ext>
              </a:extLst>
            </p:cNvPr>
            <p:cNvGrpSpPr/>
            <p:nvPr/>
          </p:nvGrpSpPr>
          <p:grpSpPr>
            <a:xfrm>
              <a:off x="1278467" y="1994865"/>
              <a:ext cx="2758440" cy="3910709"/>
              <a:chOff x="1278467" y="1994865"/>
              <a:chExt cx="2758440" cy="3910709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87D6E9C-C039-6764-D229-CA9145B74C7D}"/>
                  </a:ext>
                </a:extLst>
              </p:cNvPr>
              <p:cNvGrpSpPr/>
              <p:nvPr/>
            </p:nvGrpSpPr>
            <p:grpSpPr>
              <a:xfrm>
                <a:off x="2117686" y="1994865"/>
                <a:ext cx="1080000" cy="1170149"/>
                <a:chOff x="2148886" y="4972271"/>
                <a:chExt cx="1080000" cy="1170149"/>
              </a:xfrm>
            </p:grpSpPr>
            <p:pic>
              <p:nvPicPr>
                <p:cNvPr id="41" name="그래픽 40" descr="로드 중 윤곽선">
                  <a:extLst>
                    <a:ext uri="{FF2B5EF4-FFF2-40B4-BE49-F238E27FC236}">
                      <a16:creationId xmlns:a16="http://schemas.microsoft.com/office/drawing/2014/main" id="{3181E895-37FD-B91E-61C9-FE87B71E6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8886" y="4972271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2FA35D5-3FD6-49E7-E15D-08BE9B2270D1}"/>
                    </a:ext>
                  </a:extLst>
                </p:cNvPr>
                <p:cNvSpPr txBox="1"/>
                <p:nvPr/>
              </p:nvSpPr>
              <p:spPr>
                <a:xfrm>
                  <a:off x="2200877" y="5773088"/>
                  <a:ext cx="976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loading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65E228-3691-E726-7AFE-C6E47ED294A8}"/>
                  </a:ext>
                </a:extLst>
              </p:cNvPr>
              <p:cNvSpPr txBox="1"/>
              <p:nvPr/>
            </p:nvSpPr>
            <p:spPr>
              <a:xfrm>
                <a:off x="1278468" y="4350212"/>
                <a:ext cx="2758439" cy="155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모델 판별이 진행 중인</a:t>
                </a:r>
                <a:endPara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경우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시간에 따라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로딩</a:t>
                </a:r>
                <a:endPara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대기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화면 구성</a:t>
                </a: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A1F2D43-1B7B-8D90-6331-8C8CA3E58A8E}"/>
                  </a:ext>
                </a:extLst>
              </p:cNvPr>
              <p:cNvSpPr/>
              <p:nvPr/>
            </p:nvSpPr>
            <p:spPr>
              <a:xfrm>
                <a:off x="1278467" y="3474321"/>
                <a:ext cx="2758439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로딩 화면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6099F11-113F-AAFC-F8B3-91D80E5DA16B}"/>
                </a:ext>
              </a:extLst>
            </p:cNvPr>
            <p:cNvGrpSpPr/>
            <p:nvPr/>
          </p:nvGrpSpPr>
          <p:grpSpPr>
            <a:xfrm>
              <a:off x="4594257" y="2337014"/>
              <a:ext cx="2758439" cy="4045965"/>
              <a:chOff x="7407874" y="4638849"/>
              <a:chExt cx="2758439" cy="4045965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506BE087-0A83-4F48-85C9-90069F5FDD1D}"/>
                  </a:ext>
                </a:extLst>
              </p:cNvPr>
              <p:cNvGrpSpPr/>
              <p:nvPr/>
            </p:nvGrpSpPr>
            <p:grpSpPr>
              <a:xfrm>
                <a:off x="7704173" y="4638849"/>
                <a:ext cx="2165840" cy="828000"/>
                <a:chOff x="8313994" y="3782214"/>
                <a:chExt cx="2165840" cy="828000"/>
              </a:xfrm>
            </p:grpSpPr>
            <p:pic>
              <p:nvPicPr>
                <p:cNvPr id="84" name="그래픽 83" descr="전송 윤곽선">
                  <a:extLst>
                    <a:ext uri="{FF2B5EF4-FFF2-40B4-BE49-F238E27FC236}">
                      <a16:creationId xmlns:a16="http://schemas.microsoft.com/office/drawing/2014/main" id="{ECC1D2F1-8790-7BC6-761A-648A5D259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751" y="3956063"/>
                  <a:ext cx="590326" cy="565593"/>
                </a:xfrm>
                <a:prstGeom prst="rect">
                  <a:avLst/>
                </a:prstGeom>
              </p:spPr>
            </p:pic>
            <p:pic>
              <p:nvPicPr>
                <p:cNvPr id="88" name="그래픽 87" descr="데이터베이스 윤곽선">
                  <a:extLst>
                    <a:ext uri="{FF2B5EF4-FFF2-40B4-BE49-F238E27FC236}">
                      <a16:creationId xmlns:a16="http://schemas.microsoft.com/office/drawing/2014/main" id="{C6BE4D90-C4E7-ACA3-3CBE-5A812AC1B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51834" y="378221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89" name="그래픽 88" descr="문서 윤곽선">
                  <a:extLst>
                    <a:ext uri="{FF2B5EF4-FFF2-40B4-BE49-F238E27FC236}">
                      <a16:creationId xmlns:a16="http://schemas.microsoft.com/office/drawing/2014/main" id="{DEDA9C6D-D89A-E87B-67D1-D5C78FA958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3994" y="3782214"/>
                  <a:ext cx="828000" cy="828000"/>
                </a:xfrm>
                <a:prstGeom prst="rect">
                  <a:avLst/>
                </a:prstGeom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688C707-2716-81DF-BF89-F44B8CB9FF1E}"/>
                  </a:ext>
                </a:extLst>
              </p:cNvPr>
              <p:cNvGrpSpPr/>
              <p:nvPr/>
            </p:nvGrpSpPr>
            <p:grpSpPr>
              <a:xfrm>
                <a:off x="7407874" y="5776156"/>
                <a:ext cx="2758439" cy="2908658"/>
                <a:chOff x="1278467" y="3474321"/>
                <a:chExt cx="2758439" cy="2908658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4AEE5-D85F-B447-F891-CC6ADD38CD40}"/>
                    </a:ext>
                  </a:extLst>
                </p:cNvPr>
                <p:cNvSpPr txBox="1"/>
                <p:nvPr/>
              </p:nvSpPr>
              <p:spPr>
                <a:xfrm>
                  <a:off x="1278468" y="4297472"/>
                  <a:ext cx="2758438" cy="2085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오디오추출 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라이브러리와 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웹프레임워크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 간의 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충돌로 새로운 방법 탐색</a:t>
                  </a:r>
                </a:p>
              </p:txBody>
            </p:sp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1B2DF5C-47EC-3EFB-B6B8-093DD73CCCFD}"/>
                    </a:ext>
                  </a:extLst>
                </p:cNvPr>
                <p:cNvSpPr/>
                <p:nvPr/>
              </p:nvSpPr>
              <p:spPr>
                <a:xfrm>
                  <a:off x="1278467" y="3474321"/>
                  <a:ext cx="2758439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웹 </a:t>
                  </a:r>
                  <a:r>
                    <a:rPr lang="ko-KR" altLang="en-US" dirty="0" err="1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버젼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–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오디오</a:t>
                  </a:r>
                </a:p>
              </p:txBody>
            </p:sp>
          </p:grp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DD5683A-19B2-667F-BFFB-DFCD0084C757}"/>
                </a:ext>
              </a:extLst>
            </p:cNvPr>
            <p:cNvGrpSpPr/>
            <p:nvPr/>
          </p:nvGrpSpPr>
          <p:grpSpPr>
            <a:xfrm>
              <a:off x="7910046" y="2248371"/>
              <a:ext cx="2758440" cy="3111222"/>
              <a:chOff x="7410003" y="6036745"/>
              <a:chExt cx="2758440" cy="3111222"/>
            </a:xfrm>
          </p:grpSpPr>
          <p:pic>
            <p:nvPicPr>
              <p:cNvPr id="61" name="그래픽 60" descr="경고 윤곽선">
                <a:extLst>
                  <a:ext uri="{FF2B5EF4-FFF2-40B4-BE49-F238E27FC236}">
                    <a16:creationId xmlns:a16="http://schemas.microsoft.com/office/drawing/2014/main" id="{02DF9C40-FAE9-BCB2-207D-6C7749D6E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32022" y="603674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20FF74F8-1074-7057-9F47-636EE7BB3762}"/>
                  </a:ext>
                </a:extLst>
              </p:cNvPr>
              <p:cNvGrpSpPr/>
              <p:nvPr/>
            </p:nvGrpSpPr>
            <p:grpSpPr>
              <a:xfrm>
                <a:off x="7410003" y="7260452"/>
                <a:ext cx="2758440" cy="1887515"/>
                <a:chOff x="1278467" y="3474321"/>
                <a:chExt cx="2758440" cy="1887515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09BCC83-80E8-97C4-8976-AD34379533C0}"/>
                    </a:ext>
                  </a:extLst>
                </p:cNvPr>
                <p:cNvSpPr txBox="1"/>
                <p:nvPr/>
              </p:nvSpPr>
              <p:spPr>
                <a:xfrm>
                  <a:off x="1278468" y="4350212"/>
                  <a:ext cx="2758439" cy="1011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서버나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AI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모델에서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에러가 발생할 경우 대비</a:t>
                  </a: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A60FEAB8-9E71-F8BC-F251-CEC1A5E5C515}"/>
                    </a:ext>
                  </a:extLst>
                </p:cNvPr>
                <p:cNvSpPr/>
                <p:nvPr/>
              </p:nvSpPr>
              <p:spPr>
                <a:xfrm>
                  <a:off x="1278467" y="3474321"/>
                  <a:ext cx="2758439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에러 처리 기능</a:t>
                  </a:r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5E497DC-97DF-ED55-36D3-4F5B933744EF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22" name="그림 121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9B49AFE-608F-08E7-BD91-304CFC27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4CFCC693-3EF1-033F-6EE8-68435CB8BBC1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E1F63B44-CB11-3B1D-8E4F-A4C62F2259FA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0045402-8645-AAD9-6FC3-8300A118D81E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27" name="원형: 비어 있음 126">
                <a:extLst>
                  <a:ext uri="{FF2B5EF4-FFF2-40B4-BE49-F238E27FC236}">
                    <a16:creationId xmlns:a16="http://schemas.microsoft.com/office/drawing/2014/main" id="{239F7399-C915-2C33-D303-C4A068BE2D1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제목 1">
                <a:extLst>
                  <a:ext uri="{FF2B5EF4-FFF2-40B4-BE49-F238E27FC236}">
                    <a16:creationId xmlns:a16="http://schemas.microsoft.com/office/drawing/2014/main" id="{6BEC8BA4-B62E-C8EF-04E3-99CF58FC0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26" name="제목 1">
              <a:extLst>
                <a:ext uri="{FF2B5EF4-FFF2-40B4-BE49-F238E27FC236}">
                  <a16:creationId xmlns:a16="http://schemas.microsoft.com/office/drawing/2014/main" id="{3CE96C71-A836-76F1-9180-FFA32053B596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08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9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44A4ED-AC82-5250-5406-F4C87B18B048}"/>
              </a:ext>
            </a:extLst>
          </p:cNvPr>
          <p:cNvGrpSpPr/>
          <p:nvPr/>
        </p:nvGrpSpPr>
        <p:grpSpPr>
          <a:xfrm>
            <a:off x="3198531" y="498894"/>
            <a:ext cx="5794937" cy="1342800"/>
            <a:chOff x="3479813" y="576361"/>
            <a:chExt cx="5794937" cy="13428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005B86-F84C-2A4A-DC99-B9AB1AE0E473}"/>
                </a:ext>
              </a:extLst>
            </p:cNvPr>
            <p:cNvGrpSpPr/>
            <p:nvPr/>
          </p:nvGrpSpPr>
          <p:grpSpPr>
            <a:xfrm rot="16200000">
              <a:off x="5705882" y="-1649708"/>
              <a:ext cx="1342800" cy="5794937"/>
              <a:chOff x="-1928491" y="1376516"/>
              <a:chExt cx="1342800" cy="5794937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31447A6-A213-0BF5-4E2E-72E46B1AAE5F}"/>
                  </a:ext>
                </a:extLst>
              </p:cNvPr>
              <p:cNvSpPr/>
              <p:nvPr/>
            </p:nvSpPr>
            <p:spPr>
              <a:xfrm>
                <a:off x="-1928491" y="1376516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05C5505-C836-14B0-D7CA-3CEC8F55A282}"/>
                  </a:ext>
                </a:extLst>
              </p:cNvPr>
              <p:cNvSpPr/>
              <p:nvPr/>
            </p:nvSpPr>
            <p:spPr>
              <a:xfrm>
                <a:off x="-1928491" y="1553510"/>
                <a:ext cx="1342800" cy="13428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F3F8634-4FAD-BDD4-04E6-500444E721D5}"/>
                  </a:ext>
                </a:extLst>
              </p:cNvPr>
              <p:cNvSpPr/>
              <p:nvPr/>
            </p:nvSpPr>
            <p:spPr>
              <a:xfrm>
                <a:off x="-1928491" y="5828653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A312E11-49AE-6520-6E37-B596A51D20A4}"/>
                  </a:ext>
                </a:extLst>
              </p:cNvPr>
              <p:cNvSpPr/>
              <p:nvPr/>
            </p:nvSpPr>
            <p:spPr>
              <a:xfrm>
                <a:off x="-1928491" y="2046008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A839416-17A2-6162-479E-62A231A2E6A6}"/>
                  </a:ext>
                </a:extLst>
              </p:cNvPr>
              <p:cNvSpPr/>
              <p:nvPr/>
            </p:nvSpPr>
            <p:spPr>
              <a:xfrm>
                <a:off x="-1928491" y="3263154"/>
                <a:ext cx="1342800" cy="13428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DC77067F-8419-2B5B-DEF9-DFE9AF733B53}"/>
                </a:ext>
              </a:extLst>
            </p:cNvPr>
            <p:cNvSpPr txBox="1">
              <a:spLocks/>
            </p:cNvSpPr>
            <p:nvPr/>
          </p:nvSpPr>
          <p:spPr>
            <a:xfrm>
              <a:off x="5421902" y="818828"/>
              <a:ext cx="123190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목차</a:t>
              </a: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0B184F40-EB14-2783-DC73-0E18EFE20CF2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403226C-79C0-BF98-C975-3D7F295D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76" y="2195571"/>
            <a:ext cx="3221331" cy="3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Ⅰ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 및 목적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및 목표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 및 개발 단계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추진일정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464FD-BFD6-F50E-1F97-E0A9C3B2A08E}"/>
              </a:ext>
            </a:extLst>
          </p:cNvPr>
          <p:cNvSpPr txBox="1">
            <a:spLocks/>
          </p:cNvSpPr>
          <p:nvPr/>
        </p:nvSpPr>
        <p:spPr>
          <a:xfrm>
            <a:off x="6548123" y="2195571"/>
            <a:ext cx="3577184" cy="3881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Ⅱ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UI/UX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 사례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 방법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 결과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06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웹 구현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07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원본 데이터셋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참고문헌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08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목표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66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A64A533A-7EB8-5C2B-28CA-D5FCD6F0A813}"/>
              </a:ext>
            </a:extLst>
          </p:cNvPr>
          <p:cNvSpPr/>
          <p:nvPr/>
        </p:nvSpPr>
        <p:spPr>
          <a:xfrm>
            <a:off x="-2242779" y="2602742"/>
            <a:ext cx="10331966" cy="7961104"/>
          </a:xfrm>
          <a:custGeom>
            <a:avLst/>
            <a:gdLst/>
            <a:ahLst/>
            <a:cxnLst/>
            <a:rect l="l" t="t" r="r" b="b"/>
            <a:pathLst>
              <a:path w="10331966" h="7961104">
                <a:moveTo>
                  <a:pt x="0" y="0"/>
                </a:moveTo>
                <a:lnTo>
                  <a:pt x="10331966" y="0"/>
                </a:lnTo>
                <a:lnTo>
                  <a:pt x="10331966" y="7961104"/>
                </a:lnTo>
                <a:lnTo>
                  <a:pt x="0" y="79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07FE786-DD61-D256-31C2-CE9D19339BA1}"/>
              </a:ext>
            </a:extLst>
          </p:cNvPr>
          <p:cNvSpPr/>
          <p:nvPr/>
        </p:nvSpPr>
        <p:spPr>
          <a:xfrm rot="-1665925">
            <a:off x="4679333" y="-1986546"/>
            <a:ext cx="8816520" cy="7598806"/>
          </a:xfrm>
          <a:custGeom>
            <a:avLst/>
            <a:gdLst/>
            <a:ahLst/>
            <a:cxnLst/>
            <a:rect l="l" t="t" r="r" b="b"/>
            <a:pathLst>
              <a:path w="11233171" h="9688155">
                <a:moveTo>
                  <a:pt x="0" y="0"/>
                </a:moveTo>
                <a:lnTo>
                  <a:pt x="11233171" y="0"/>
                </a:lnTo>
                <a:lnTo>
                  <a:pt x="11233171" y="9688156"/>
                </a:lnTo>
                <a:lnTo>
                  <a:pt x="0" y="968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C18740B-A3CC-C0F6-6BEA-3680C258376D}"/>
              </a:ext>
            </a:extLst>
          </p:cNvPr>
          <p:cNvSpPr txBox="1">
            <a:spLocks/>
          </p:cNvSpPr>
          <p:nvPr/>
        </p:nvSpPr>
        <p:spPr>
          <a:xfrm>
            <a:off x="7582476" y="2602742"/>
            <a:ext cx="256083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96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2A745F-CC79-0BD2-5E98-E46F9D2C5693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29" name="그림 28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452E4BC-61D9-3669-2013-693062B7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D783063-FA25-FF11-3FA2-77045A941645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D5D5E64-18F5-2CE3-A83B-1113F2ECCCBE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BE0F3BD-C96E-C05D-521E-255E37D74C91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34" name="원형: 비어 있음 33">
                <a:extLst>
                  <a:ext uri="{FF2B5EF4-FFF2-40B4-BE49-F238E27FC236}">
                    <a16:creationId xmlns:a16="http://schemas.microsoft.com/office/drawing/2014/main" id="{7413E2AA-D8C8-19A2-2CC5-986EB5C26CC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제목 1">
                <a:extLst>
                  <a:ext uri="{FF2B5EF4-FFF2-40B4-BE49-F238E27FC236}">
                    <a16:creationId xmlns:a16="http://schemas.microsoft.com/office/drawing/2014/main" id="{BD790C5E-DA69-BF0A-FADF-51F18396C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0D1FD204-1FFD-AA6E-56B1-418BCAF3C167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26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291F3-8F36-430B-BF3F-92E3C3C40541}"/>
              </a:ext>
            </a:extLst>
          </p:cNvPr>
          <p:cNvGrpSpPr/>
          <p:nvPr/>
        </p:nvGrpSpPr>
        <p:grpSpPr>
          <a:xfrm>
            <a:off x="2009188" y="3466221"/>
            <a:ext cx="8173623" cy="3391779"/>
            <a:chOff x="5444051" y="353726"/>
            <a:chExt cx="8173623" cy="3391779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BC7308A8-1EB4-073E-B0F0-DA8988316739}"/>
                </a:ext>
              </a:extLst>
            </p:cNvPr>
            <p:cNvSpPr txBox="1">
              <a:spLocks/>
            </p:cNvSpPr>
            <p:nvPr/>
          </p:nvSpPr>
          <p:spPr>
            <a:xfrm>
              <a:off x="5444051" y="624369"/>
              <a:ext cx="3220966" cy="312113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사회적 신뢰의 위협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사이버 범죄의 증가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산업 및 상업적 피해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기술의 양면성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느슨한 법적 처벌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사회적 윤리 규범의 필요성 </a:t>
              </a:r>
              <a:br>
                <a:rPr kumimoji="1"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br>
                <a:rPr kumimoji="1"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림 11" descr="텍스트, 라인, 그래프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4DC3618-6FC2-3B32-C866-1C90D83F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282" y="353726"/>
              <a:ext cx="5143392" cy="3216661"/>
            </a:xfrm>
            <a:prstGeom prst="rect">
              <a:avLst/>
            </a:prstGeom>
          </p:spPr>
        </p:pic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B8B42249-340A-2A48-F13E-D4B96FC85FF4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958BF8-84C7-1DBB-97EC-A01A1B33891D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37" name="그림 36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958C70F-EF82-2CE1-F6F9-D3647CB7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EF1A46-6A41-801E-1F53-119F11729C5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FB2814-24BE-C161-FBAC-2A8F2303CC2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07B089-2CE7-3EB2-AA5B-FC212A0EFD2D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ED3E8FC7-FEDE-DBC2-CCD3-9EC21C4FACC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80CF7C66-B5FF-4724-E1C2-98D876365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BB500FE-0546-1B41-72A1-BDD9AF48E0A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개발 배경 및 목적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2E3B99-6854-54E1-50D3-D2A88F9E35B0}"/>
              </a:ext>
            </a:extLst>
          </p:cNvPr>
          <p:cNvSpPr txBox="1"/>
          <p:nvPr/>
        </p:nvSpPr>
        <p:spPr>
          <a:xfrm>
            <a:off x="4478746" y="1493213"/>
            <a:ext cx="6581361" cy="171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딥러닝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+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페이크의 합성어로 인공지능 기술을 활용하여 사람의 얼굴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, 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목소리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영상 등을 합성하는 기술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주로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GAN(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생성형 적대 신경망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을 사용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하여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사실적인 이미지를 생성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09E52292-5869-885D-3683-D22C38E1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61" y="1428997"/>
            <a:ext cx="2467226" cy="203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5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EE3ADEF-3FD1-D7FA-BBAB-D88C4DAD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00" y="2557616"/>
            <a:ext cx="4456470" cy="30467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AI Holmes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이미지나 영상을 업로드하면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이미지 및 오디오를 대상으로 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탐지를 수행하는 웹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646812-B903-510B-CEF2-74F5887E0291}"/>
              </a:ext>
            </a:extLst>
          </p:cNvPr>
          <p:cNvSpPr/>
          <p:nvPr/>
        </p:nvSpPr>
        <p:spPr>
          <a:xfrm>
            <a:off x="1198200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BC1E7E-956C-C6FD-9469-19838AFAA3E6}"/>
              </a:ext>
            </a:extLst>
          </p:cNvPr>
          <p:cNvSpPr txBox="1">
            <a:spLocks/>
          </p:cNvSpPr>
          <p:nvPr/>
        </p:nvSpPr>
        <p:spPr>
          <a:xfrm>
            <a:off x="6454861" y="2557615"/>
            <a:ext cx="5023265" cy="3046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통해 가짜 컨텐츠를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효과적으로 탐지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신뢰할 수 있는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분석 결과 제공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깔끔한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설계로 간편한 사용 경험 제공</a:t>
            </a: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834B82-23AC-A4E3-79AC-FD276A04979F}"/>
              </a:ext>
            </a:extLst>
          </p:cNvPr>
          <p:cNvSpPr/>
          <p:nvPr/>
        </p:nvSpPr>
        <p:spPr>
          <a:xfrm>
            <a:off x="6455998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7822393-030D-00C0-4360-D762DECEC4AB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AC6B41-057F-A578-4FF9-D5B3D512D3CE}"/>
              </a:ext>
            </a:extLst>
          </p:cNvPr>
          <p:cNvGrpSpPr/>
          <p:nvPr/>
        </p:nvGrpSpPr>
        <p:grpSpPr>
          <a:xfrm>
            <a:off x="1515578" y="2890135"/>
            <a:ext cx="701040" cy="720000"/>
            <a:chOff x="957240" y="2709000"/>
            <a:chExt cx="701040" cy="7200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A8FD6DF-2C82-BCDB-13CB-3B02E42D9684}"/>
                </a:ext>
              </a:extLst>
            </p:cNvPr>
            <p:cNvSpPr/>
            <p:nvPr/>
          </p:nvSpPr>
          <p:spPr>
            <a:xfrm>
              <a:off x="957240" y="2709000"/>
              <a:ext cx="701040" cy="675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모자, 고글, 선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28FA99-26E6-2A26-26D2-86EEF06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092" y="2709000"/>
              <a:ext cx="576296" cy="720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1C177F-3770-4303-FEAA-3AAA14E76BD8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4" name="그림 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B2A9EFA-BF04-F520-7E49-DB7FDE9B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929C486-C68A-7E22-DB4D-143A87F6FE9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8C1B3EC-54B9-59B8-8224-0D44E1FDF92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EB48FCE-770D-8C82-3D76-0527D4554850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5717D0AD-5036-D1D3-9D5C-3E4ED3E3EEA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3E598C99-0B7F-47E6-C4BE-3234C2303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AEBFBDD7-0A10-4EC7-8382-65F5EC733CF0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58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87C8F786-C254-2DCD-A098-75CC5EA9FD75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463B167-3955-2B28-B56F-D613551ED5E8}"/>
              </a:ext>
            </a:extLst>
          </p:cNvPr>
          <p:cNvGrpSpPr/>
          <p:nvPr/>
        </p:nvGrpSpPr>
        <p:grpSpPr>
          <a:xfrm>
            <a:off x="1198200" y="1683774"/>
            <a:ext cx="4466585" cy="4924634"/>
            <a:chOff x="828085" y="1683774"/>
            <a:chExt cx="4466585" cy="492463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30D3EA5-620C-38C2-2B86-8DF6AE5054B0}"/>
                </a:ext>
              </a:extLst>
            </p:cNvPr>
            <p:cNvSpPr/>
            <p:nvPr/>
          </p:nvSpPr>
          <p:spPr>
            <a:xfrm>
              <a:off x="828085" y="5417301"/>
              <a:ext cx="4456470" cy="1191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608F3D9-0848-7503-D9BF-812513C49B66}"/>
                </a:ext>
              </a:extLst>
            </p:cNvPr>
            <p:cNvSpPr/>
            <p:nvPr/>
          </p:nvSpPr>
          <p:spPr>
            <a:xfrm>
              <a:off x="3075346" y="3932191"/>
              <a:ext cx="2211506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A6339E0-AC56-2E7B-2C64-1B9D2A9CDB8F}"/>
                </a:ext>
              </a:extLst>
            </p:cNvPr>
            <p:cNvSpPr/>
            <p:nvPr/>
          </p:nvSpPr>
          <p:spPr>
            <a:xfrm>
              <a:off x="830382" y="3926921"/>
              <a:ext cx="2146496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00DBAEB-C07F-E567-ED22-8FAAA496BAF5}"/>
                </a:ext>
              </a:extLst>
            </p:cNvPr>
            <p:cNvSpPr/>
            <p:nvPr/>
          </p:nvSpPr>
          <p:spPr>
            <a:xfrm>
              <a:off x="830381" y="2447477"/>
              <a:ext cx="4456470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FCAF6D6-6050-7F57-93B5-F990F8C19439}"/>
                </a:ext>
              </a:extLst>
            </p:cNvPr>
            <p:cNvSpPr/>
            <p:nvPr/>
          </p:nvSpPr>
          <p:spPr>
            <a:xfrm>
              <a:off x="838200" y="1683774"/>
              <a:ext cx="4456470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환경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021254BC-3CC0-305A-3C5F-93E8630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935" y="2685676"/>
              <a:ext cx="934538" cy="971544"/>
            </a:xfrm>
            <a:prstGeom prst="rect">
              <a:avLst/>
            </a:prstGeom>
          </p:spPr>
        </p:pic>
        <p:pic>
          <p:nvPicPr>
            <p:cNvPr id="13" name="그림 12" descr="그래픽, 스크린샷, 그래픽 디자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F6BD808B-9E3B-0D48-5DB2-397A9E39F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1560" y="2685104"/>
              <a:ext cx="934538" cy="969215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26A918C-E0FF-01CC-A223-5332B908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175" y="2719781"/>
              <a:ext cx="717807" cy="934538"/>
            </a:xfrm>
            <a:prstGeom prst="rect">
              <a:avLst/>
            </a:prstGeom>
          </p:spPr>
        </p:pic>
        <p:pic>
          <p:nvPicPr>
            <p:cNvPr id="17" name="그림 16" descr="클립아트, 디자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790EF89C-42F6-7285-19FA-8088DDC16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3626" y="2685145"/>
              <a:ext cx="934538" cy="9726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09E9DB6-406A-F4E4-A45B-9E6478CA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668" y="4144544"/>
              <a:ext cx="934538" cy="905695"/>
            </a:xfrm>
            <a:prstGeom prst="rect">
              <a:avLst/>
            </a:prstGeom>
          </p:spPr>
        </p:pic>
        <p:pic>
          <p:nvPicPr>
            <p:cNvPr id="31" name="그림 30" descr="클립아트, 그래픽, 원, 상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86F3EE8-8889-0C38-74F8-C6A2805E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6229" y="4162314"/>
              <a:ext cx="934538" cy="925654"/>
            </a:xfrm>
            <a:prstGeom prst="rect">
              <a:avLst/>
            </a:prstGeom>
          </p:spPr>
        </p:pic>
        <p:pic>
          <p:nvPicPr>
            <p:cNvPr id="32" name="그림 31" descr="그래픽, 그래픽 디자인, 폰트, 로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A9E43799-3E52-0A59-F43B-5A7020BF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8742" y="4162314"/>
              <a:ext cx="934538" cy="925569"/>
            </a:xfrm>
            <a:prstGeom prst="rect">
              <a:avLst/>
            </a:prstGeom>
          </p:spPr>
        </p:pic>
        <p:pic>
          <p:nvPicPr>
            <p:cNvPr id="1026" name="Picture 2" descr="SQLite logo">
              <a:extLst>
                <a:ext uri="{FF2B5EF4-FFF2-40B4-BE49-F238E27FC236}">
                  <a16:creationId xmlns:a16="http://schemas.microsoft.com/office/drawing/2014/main" id="{5D3CEC82-15B1-2D62-046A-9C5E4D982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8" r="22729" b="11506"/>
            <a:stretch/>
          </p:blipFill>
          <p:spPr bwMode="auto">
            <a:xfrm>
              <a:off x="4280776" y="4081001"/>
              <a:ext cx="942377" cy="109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D900273-F1BF-86DB-98E9-C9A829454ECE}"/>
              </a:ext>
            </a:extLst>
          </p:cNvPr>
          <p:cNvSpPr/>
          <p:nvPr/>
        </p:nvSpPr>
        <p:spPr>
          <a:xfrm>
            <a:off x="6455998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단계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F6090989-2EAC-F86B-5149-3C3AAC75EDEC}"/>
              </a:ext>
            </a:extLst>
          </p:cNvPr>
          <p:cNvSpPr txBox="1">
            <a:spLocks/>
          </p:cNvSpPr>
          <p:nvPr/>
        </p:nvSpPr>
        <p:spPr>
          <a:xfrm>
            <a:off x="6860100" y="2523203"/>
            <a:ext cx="4052367" cy="3046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및 화면 구성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동영상 업로드 기능 구현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연동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화면 구현 및 데이터 처리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C23394E-93C3-4582-44AB-6045348F410A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2" name="그림 51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046B679-EDC3-0DCB-CE30-10FB5691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FF87E86-EE24-633C-1B21-6595A4EF9146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00E86BA-AE2A-D6B3-2581-E0477727748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F0541A3-AE58-DDCA-E282-0FCF443D6D1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57" name="원형: 비어 있음 56">
                <a:extLst>
                  <a:ext uri="{FF2B5EF4-FFF2-40B4-BE49-F238E27FC236}">
                    <a16:creationId xmlns:a16="http://schemas.microsoft.com/office/drawing/2014/main" id="{928FD07A-005D-B1BB-5403-74E93767D972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제목 1">
                <a:extLst>
                  <a:ext uri="{FF2B5EF4-FFF2-40B4-BE49-F238E27FC236}">
                    <a16:creationId xmlns:a16="http://schemas.microsoft.com/office/drawing/2014/main" id="{0B696DFF-F987-B4A4-ADD9-8A0065647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56" name="제목 1">
              <a:extLst>
                <a:ext uri="{FF2B5EF4-FFF2-40B4-BE49-F238E27FC236}">
                  <a16:creationId xmlns:a16="http://schemas.microsoft.com/office/drawing/2014/main" id="{77B13952-7E4E-14BD-9D63-F539F03BBB1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057376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개발 환경 및 개발 단계</a:t>
              </a:r>
            </a:p>
          </p:txBody>
        </p:sp>
      </p:grpSp>
      <p:pic>
        <p:nvPicPr>
          <p:cNvPr id="9" name="그림 8" descr="폰트, 로고, 텍스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232C4B-9F8B-B7D6-2119-0DA47CFF45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08" y="5463998"/>
            <a:ext cx="4037453" cy="11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2F032736-766E-2C5B-41EC-7E2280F89245}"/>
              </a:ext>
            </a:extLst>
          </p:cNvPr>
          <p:cNvSpPr/>
          <p:nvPr/>
        </p:nvSpPr>
        <p:spPr>
          <a:xfrm>
            <a:off x="6263967" y="4122175"/>
            <a:ext cx="4289385" cy="2217173"/>
          </a:xfrm>
          <a:prstGeom prst="bracketPair">
            <a:avLst>
              <a:gd name="adj" fmla="val 1372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남성 사무직 근로자 단색으로 채워진">
            <a:extLst>
              <a:ext uri="{FF2B5EF4-FFF2-40B4-BE49-F238E27FC236}">
                <a16:creationId xmlns:a16="http://schemas.microsoft.com/office/drawing/2014/main" id="{2FA4203F-BEA7-B91A-B590-9E3B8B24D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0590" y="2003301"/>
            <a:ext cx="914400" cy="9144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41A9BFF-2E2D-DA96-FD53-915BDE6FC85D}"/>
              </a:ext>
            </a:extLst>
          </p:cNvPr>
          <p:cNvGrpSpPr/>
          <p:nvPr/>
        </p:nvGrpSpPr>
        <p:grpSpPr>
          <a:xfrm>
            <a:off x="1638646" y="1595553"/>
            <a:ext cx="8914707" cy="4778230"/>
            <a:chOff x="1784177" y="1595553"/>
            <a:chExt cx="8914707" cy="47782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D50176-2745-376A-306B-FB720736E3E3}"/>
                </a:ext>
              </a:extLst>
            </p:cNvPr>
            <p:cNvSpPr txBox="1"/>
            <p:nvPr/>
          </p:nvSpPr>
          <p:spPr>
            <a:xfrm>
              <a:off x="2038756" y="2924817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박준형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(BACK)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CB76030-C21D-0990-FC5A-CEC37E42A0BF}"/>
                </a:ext>
              </a:extLst>
            </p:cNvPr>
            <p:cNvGrpSpPr/>
            <p:nvPr/>
          </p:nvGrpSpPr>
          <p:grpSpPr>
            <a:xfrm>
              <a:off x="6409499" y="1595553"/>
              <a:ext cx="4289385" cy="2217172"/>
              <a:chOff x="6431802" y="1509180"/>
              <a:chExt cx="4289385" cy="2217172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B63114E-281F-B872-E836-FE6D426EC280}"/>
                  </a:ext>
                </a:extLst>
              </p:cNvPr>
              <p:cNvSpPr/>
              <p:nvPr/>
            </p:nvSpPr>
            <p:spPr>
              <a:xfrm>
                <a:off x="6431802" y="1509180"/>
                <a:ext cx="4289385" cy="2217172"/>
              </a:xfrm>
              <a:prstGeom prst="roundRect">
                <a:avLst>
                  <a:gd name="adj" fmla="val 12553"/>
                </a:avLst>
              </a:prstGeom>
              <a:solidFill>
                <a:srgbClr val="ECF9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CBDEB2-6F42-281A-AE72-98EF14171429}"/>
                  </a:ext>
                </a:extLst>
              </p:cNvPr>
              <p:cNvSpPr txBox="1"/>
              <p:nvPr/>
            </p:nvSpPr>
            <p:spPr>
              <a:xfrm>
                <a:off x="6616441" y="2844622"/>
                <a:ext cx="10469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이성원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(FRONT)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75D08-0837-5147-4BC9-4B7D68773948}"/>
                  </a:ext>
                </a:extLst>
              </p:cNvPr>
              <p:cNvSpPr txBox="1"/>
              <p:nvPr/>
            </p:nvSpPr>
            <p:spPr>
              <a:xfrm>
                <a:off x="7597123" y="1758832"/>
                <a:ext cx="2788397" cy="17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UI/UX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 화면 설계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화면 전환 기능 구현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에러 메시지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업로드 실패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 구현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E57986B-D39B-6427-3B16-4472F860EAD8}"/>
                </a:ext>
              </a:extLst>
            </p:cNvPr>
            <p:cNvGrpSpPr/>
            <p:nvPr/>
          </p:nvGrpSpPr>
          <p:grpSpPr>
            <a:xfrm>
              <a:off x="1784177" y="4122176"/>
              <a:ext cx="4289385" cy="2251607"/>
              <a:chOff x="1833623" y="4122176"/>
              <a:chExt cx="4289385" cy="2251607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D1A8BA0-AA82-06F3-E8CA-2A8875FB7853}"/>
                  </a:ext>
                </a:extLst>
              </p:cNvPr>
              <p:cNvSpPr/>
              <p:nvPr/>
            </p:nvSpPr>
            <p:spPr>
              <a:xfrm>
                <a:off x="1833623" y="4122176"/>
                <a:ext cx="4289385" cy="2217172"/>
              </a:xfrm>
              <a:prstGeom prst="roundRect">
                <a:avLst>
                  <a:gd name="adj" fmla="val 12553"/>
                </a:avLst>
              </a:prstGeom>
              <a:solidFill>
                <a:srgbClr val="ECF9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B8DED9-EE03-D72E-F056-580CFDBA2504}"/>
                  </a:ext>
                </a:extLst>
              </p:cNvPr>
              <p:cNvSpPr txBox="1"/>
              <p:nvPr/>
            </p:nvSpPr>
            <p:spPr>
              <a:xfrm>
                <a:off x="2998944" y="4373572"/>
                <a:ext cx="2788397" cy="17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업로드 및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촬영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 구현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탐지 결과 표시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</a:t>
                </a:r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 모델과 연동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D0B511-0C54-C7E5-D4FC-CF2D6181A9AC}"/>
                  </a:ext>
                </a:extLst>
              </p:cNvPr>
              <p:cNvSpPr txBox="1"/>
              <p:nvPr/>
            </p:nvSpPr>
            <p:spPr>
              <a:xfrm>
                <a:off x="2040306" y="5450453"/>
                <a:ext cx="10065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홍금비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(FRONT)</a:t>
                </a:r>
              </a:p>
              <a:p>
                <a:pPr algn="ctr"/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EEA7F-71C9-22B8-BE5C-4EDFA899A4A4}"/>
                </a:ext>
              </a:extLst>
            </p:cNvPr>
            <p:cNvSpPr txBox="1"/>
            <p:nvPr/>
          </p:nvSpPr>
          <p:spPr>
            <a:xfrm>
              <a:off x="6660420" y="545144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황민호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(AI/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</p:txBody>
        </p:sp>
      </p:grpSp>
      <p:pic>
        <p:nvPicPr>
          <p:cNvPr id="10" name="그래픽 9" descr="남성 사무직 근로자 윤곽선">
            <a:extLst>
              <a:ext uri="{FF2B5EF4-FFF2-40B4-BE49-F238E27FC236}">
                <a16:creationId xmlns:a16="http://schemas.microsoft.com/office/drawing/2014/main" id="{C190B8A0-949B-E24C-6CFD-287AAB654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4888" y="2005226"/>
            <a:ext cx="914400" cy="914400"/>
          </a:xfrm>
          <a:prstGeom prst="rect">
            <a:avLst/>
          </a:prstGeom>
        </p:spPr>
      </p:pic>
      <p:pic>
        <p:nvPicPr>
          <p:cNvPr id="18" name="그래픽 17" descr="남성 사무직 근로자 윤곽선">
            <a:extLst>
              <a:ext uri="{FF2B5EF4-FFF2-40B4-BE49-F238E27FC236}">
                <a16:creationId xmlns:a16="http://schemas.microsoft.com/office/drawing/2014/main" id="{2C41A701-A81B-A791-1BF5-EEEBC25B0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9566" y="4536053"/>
            <a:ext cx="914400" cy="914400"/>
          </a:xfrm>
          <a:prstGeom prst="rect">
            <a:avLst/>
          </a:prstGeom>
        </p:spPr>
      </p:pic>
      <p:pic>
        <p:nvPicPr>
          <p:cNvPr id="20" name="그래픽 19" descr="남성 사무직 근로자 단색으로 채워진">
            <a:extLst>
              <a:ext uri="{FF2B5EF4-FFF2-40B4-BE49-F238E27FC236}">
                <a16:creationId xmlns:a16="http://schemas.microsoft.com/office/drawing/2014/main" id="{50D9E4E1-D8CA-25F4-DFF6-926C22478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4888" y="4536053"/>
            <a:ext cx="914400" cy="9144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9DFD21C4-3321-1D2D-D191-66F951E9EAC3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99B668E2-E5D0-F81B-DDF9-1513CAD28ED1}"/>
              </a:ext>
            </a:extLst>
          </p:cNvPr>
          <p:cNvSpPr/>
          <p:nvPr/>
        </p:nvSpPr>
        <p:spPr>
          <a:xfrm>
            <a:off x="1638644" y="1595551"/>
            <a:ext cx="4289385" cy="2217173"/>
          </a:xfrm>
          <a:prstGeom prst="bracketPair">
            <a:avLst>
              <a:gd name="adj" fmla="val 1372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0B688-D1C4-D384-99CD-212CBCFDCE83}"/>
              </a:ext>
            </a:extLst>
          </p:cNvPr>
          <p:cNvSpPr txBox="1"/>
          <p:nvPr/>
        </p:nvSpPr>
        <p:spPr>
          <a:xfrm>
            <a:off x="7429289" y="4535066"/>
            <a:ext cx="278839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인공지능 모델을 통한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이미지 탐지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5D84D7-576C-44E5-38F0-B5AC6B217D67}"/>
              </a:ext>
            </a:extLst>
          </p:cNvPr>
          <p:cNvSpPr/>
          <p:nvPr/>
        </p:nvSpPr>
        <p:spPr>
          <a:xfrm>
            <a:off x="8227876" y="7063248"/>
            <a:ext cx="4445261" cy="1714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궁극적인 목표가 이미지 업로드 후 </a:t>
            </a:r>
            <a:r>
              <a:rPr lang="ko-KR" altLang="en-US" dirty="0" err="1"/>
              <a:t>딥페이크</a:t>
            </a:r>
            <a:r>
              <a:rPr lang="ko-KR" altLang="en-US" dirty="0"/>
              <a:t> 탐지부터 시작해서 오프라인으로 사진 촬영하여 </a:t>
            </a:r>
            <a:r>
              <a:rPr lang="ko-KR" altLang="en-US" dirty="0" err="1"/>
              <a:t>딥페이크</a:t>
            </a:r>
            <a:r>
              <a:rPr lang="ko-KR" altLang="en-US" dirty="0"/>
              <a:t> 탐지 이기 때문에 오디오는 제외함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85122-93A6-9709-5672-4A22D8181746}"/>
              </a:ext>
            </a:extLst>
          </p:cNvPr>
          <p:cNvSpPr txBox="1"/>
          <p:nvPr/>
        </p:nvSpPr>
        <p:spPr>
          <a:xfrm>
            <a:off x="2803966" y="1892155"/>
            <a:ext cx="278839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개발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및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엔드포인트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연동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14DD2D-7F3E-C78F-6C92-A20B6770B70E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6" name="그림 5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D38F519-E5F8-3C71-A66A-5703D2F95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6C37037-FDCE-4D3D-8616-95A0AF53D2CB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04FAE4E-115F-A0BD-9FF6-A412BB840A5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3B16BE-EEF7-88E6-B10D-468B5E03DC5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2" name="원형: 비어 있음 11">
                <a:extLst>
                  <a:ext uri="{FF2B5EF4-FFF2-40B4-BE49-F238E27FC236}">
                    <a16:creationId xmlns:a16="http://schemas.microsoft.com/office/drawing/2014/main" id="{9E456717-B8D8-314E-1F68-5DDEFD3B1D76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FF255C7C-B9FD-AE3A-CDC4-37B9590BA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40A3D5CF-D954-A084-41E5-0BFF12157C9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역할분담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01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67D880-D963-401A-A2C6-4CC8075AED6E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DF72BE2-4BF8-8493-829F-CFFC38DD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C770C7-C1B6-E312-1032-F4C5D88FA80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B3B1930-C96C-8F45-6AC0-8CFF48BDBE15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97A3B54-DE17-E125-3AB1-4F2E80814305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7B84B7E3-E686-AD83-ABFA-E088AEEC16AB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F6ABD714-3EB1-253E-A772-6B18A2F9E1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EC84CBE5-5EA5-614D-1EC2-ADA2E9BA21DF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추진일정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C0F79E-68DB-3AA6-18C5-2ECEABFF1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27136"/>
              </p:ext>
            </p:extLst>
          </p:nvPr>
        </p:nvGraphicFramePr>
        <p:xfrm>
          <a:off x="740072" y="1312651"/>
          <a:ext cx="5334156" cy="5415520"/>
        </p:xfrm>
        <a:graphic>
          <a:graphicData uri="http://schemas.openxmlformats.org/drawingml/2006/table">
            <a:tbl>
              <a:tblPr/>
              <a:tblGrid>
                <a:gridCol w="1665976">
                  <a:extLst>
                    <a:ext uri="{9D8B030D-6E8A-4147-A177-3AD203B41FA5}">
                      <a16:colId xmlns:a16="http://schemas.microsoft.com/office/drawing/2014/main" val="7858173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5903143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47365204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80700688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774297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2075447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67789471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86099717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67806801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7727276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461600958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48638743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0980013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7351094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0662961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2788732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56793417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94302796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435029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2185048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03441007"/>
                    </a:ext>
                  </a:extLst>
                </a:gridCol>
              </a:tblGrid>
              <a:tr h="29964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 분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79592"/>
                  </a:ext>
                </a:extLst>
              </a:tr>
              <a:tr h="213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85282"/>
                  </a:ext>
                </a:extLst>
              </a:tr>
              <a:tr h="299642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프로젝트착수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30376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계획서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315"/>
                  </a:ext>
                </a:extLst>
              </a:tr>
              <a:tr h="299642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</a:t>
                      </a: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백엔드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10703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서버 기본 설정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942173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파일 업로드 기능 구현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105566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분석 결과 반환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911669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-1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저장 기능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580459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1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응답 및 오류 처리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62249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테스트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274"/>
                  </a:ext>
                </a:extLst>
              </a:tr>
              <a:tr h="299642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</a:t>
                      </a: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프론트엔드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31670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UI/UX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디자인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65562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안드로이드 프로젝트 셋업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17824"/>
                  </a:ext>
                </a:extLst>
              </a:tr>
              <a:tr h="43453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홈 화면 및 기본 레이아웃 구현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555703"/>
                  </a:ext>
                </a:extLst>
              </a:tr>
              <a:tr h="43453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사진 촬영 및 업로드 기능 개발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013999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서버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API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연동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957202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판별 결과 표시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355128"/>
                  </a:ext>
                </a:extLst>
              </a:tr>
              <a:tr h="26121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테스트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879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680816-B6D1-75E2-2B87-5BA4079CB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58099"/>
              </p:ext>
            </p:extLst>
          </p:nvPr>
        </p:nvGraphicFramePr>
        <p:xfrm>
          <a:off x="6202164" y="1336715"/>
          <a:ext cx="5334156" cy="5415521"/>
        </p:xfrm>
        <a:graphic>
          <a:graphicData uri="http://schemas.openxmlformats.org/drawingml/2006/table">
            <a:tbl>
              <a:tblPr/>
              <a:tblGrid>
                <a:gridCol w="1665976">
                  <a:extLst>
                    <a:ext uri="{9D8B030D-6E8A-4147-A177-3AD203B41FA5}">
                      <a16:colId xmlns:a16="http://schemas.microsoft.com/office/drawing/2014/main" val="7858173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5903143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47365204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80700688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774297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2075447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67789471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86099717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67806801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7727276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461600958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48638743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0980013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7351094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0662961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2788732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56793417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94302796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435029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2185048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03441007"/>
                    </a:ext>
                  </a:extLst>
                </a:gridCol>
              </a:tblGrid>
              <a:tr h="31388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 분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79592"/>
                  </a:ext>
                </a:extLst>
              </a:tr>
              <a:tr h="225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85282"/>
                  </a:ext>
                </a:extLst>
              </a:tr>
              <a:tr h="313880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인공지능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30376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데이터 탐색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315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탐색 및 분석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10703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학습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942173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성능 테스트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105566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선정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911669"/>
                  </a:ext>
                </a:extLst>
              </a:tr>
              <a:tr h="313880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 프로젝트 운영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580459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lvl="0" indent="-2476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계획발표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62249"/>
                  </a:ext>
                </a:extLst>
              </a:tr>
              <a:tr h="347845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중간보고서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77274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중간발표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931670"/>
                  </a:ext>
                </a:extLst>
              </a:tr>
              <a:tr h="347845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결과보고서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65562"/>
                  </a:ext>
                </a:extLst>
              </a:tr>
              <a:tr h="267566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37513"/>
                  </a:ext>
                </a:extLst>
              </a:tr>
              <a:tr h="1412151">
                <a:tc gridSpan="21"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 일정은 프로젝트 진행 상황에 따라 변동될 수 있음</a:t>
                      </a:r>
                      <a:endParaRPr lang="en-US" altLang="ko-KR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각 단계별로 주요 작업을 수행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일정 준수를 위해 정기적인 점검 및 피드백을 반영</a:t>
                      </a:r>
                      <a:endParaRPr lang="en-US" altLang="ko-KR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1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2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2A16050-BC60-83B3-24D1-D5136808B624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D10773F-7C55-94AA-AF25-B4C4F1F4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B757ED3-B409-AAB0-D05A-2D33E4EF312E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64E688F-99D6-D81B-EC3B-59B08C01C73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232C6F-104C-6BEE-27F0-E6193DA063D7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C52DB15F-F2A9-A047-3D7C-B1C37CECE44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D2E79A-7A13-ACDA-DAAB-5AB0D22B9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6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0327BE92-0B1C-9B9F-91EA-D36F9759C58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</a:t>
              </a:r>
              <a:r>
                <a:rPr lang="ko-KR" altLang="en-US" b="1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수행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8727</TotalTime>
  <Words>1192</Words>
  <Application>Microsoft Macintosh PowerPoint</Application>
  <PresentationFormat>와이드스크린</PresentationFormat>
  <Paragraphs>315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나눔스퀘어_ac Bold</vt:lpstr>
      <vt:lpstr>나눔스퀘어_ac ExtraBold</vt:lpstr>
      <vt:lpstr>맑은 고딕</vt:lpstr>
      <vt:lpstr>HGPMinchoE</vt:lpstr>
      <vt:lpstr>Arial</vt:lpstr>
      <vt:lpstr>Ebrima</vt:lpstr>
      <vt:lpstr>Wingdings</vt:lpstr>
      <vt:lpstr>Office 테마</vt:lpstr>
      <vt:lpstr>캡스톤 디자인 Ⅰ 계획 발표</vt:lpstr>
      <vt:lpstr>PowerPoint 프레젠테이션</vt:lpstr>
      <vt:lpstr>PowerPoint 프레젠테이션</vt:lpstr>
      <vt:lpstr>PowerPoint 프레젠테이션</vt:lpstr>
      <vt:lpstr>             AI Holmes  사용자가 이미지나 영상을 업로드하면,  해당 이미지 및 오디오를 대상으로  딥페이크 탐지를 수행하는 웹/앱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 Lee</dc:creator>
  <cp:lastModifiedBy>황민호</cp:lastModifiedBy>
  <cp:revision>388</cp:revision>
  <dcterms:created xsi:type="dcterms:W3CDTF">2025-02-03T07:35:24Z</dcterms:created>
  <dcterms:modified xsi:type="dcterms:W3CDTF">2025-03-10T23:13:49Z</dcterms:modified>
</cp:coreProperties>
</file>